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4"/>
  </p:normalViewPr>
  <p:slideViewPr>
    <p:cSldViewPr snapToGrid="0" snapToObjects="1">
      <p:cViewPr varScale="1">
        <p:scale>
          <a:sx n="104" d="100"/>
          <a:sy n="104" d="100"/>
        </p:scale>
        <p:origin x="89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t>This presentation introduces the Little Inventors challenge Mission: Protect our oceans, launched by NSERC in partnership with Unesco.</a:t>
            </a:r>
            <a:endParaRPr/>
          </a:p>
          <a:p>
            <a:pPr marL="0" lvl="0" indent="0" algn="l" rtl="0">
              <a:lnSpc>
                <a:spcPct val="100000"/>
              </a:lnSpc>
              <a:spcBef>
                <a:spcPts val="0"/>
              </a:spcBef>
              <a:spcAft>
                <a:spcPts val="0"/>
              </a:spcAft>
              <a:buSzPts val="1400"/>
              <a:buNone/>
            </a:pPr>
            <a:r>
              <a:rPr lang="en-GB" sz="1000"/>
              <a:t>It is aims at students all across Canada. It can be adapted by teachers to suit their students need in elementary and secondary. The notes are coded with regular font for content that is more accessible and </a:t>
            </a:r>
            <a:r>
              <a:rPr lang="en-GB" sz="1000" b="1"/>
              <a:t>in bold for content that is more advanced</a:t>
            </a:r>
            <a:r>
              <a:rPr lang="en-GB" sz="1000"/>
              <a:t>.</a:t>
            </a:r>
            <a:endParaRPr/>
          </a:p>
          <a:p>
            <a:pPr marL="0" lvl="0" indent="0" algn="l" rtl="0">
              <a:lnSpc>
                <a:spcPct val="100000"/>
              </a:lnSpc>
              <a:spcBef>
                <a:spcPts val="0"/>
              </a:spcBef>
              <a:spcAft>
                <a:spcPts val="0"/>
              </a:spcAft>
              <a:buSzPts val="1400"/>
              <a:buNone/>
            </a:pPr>
            <a:endParaRPr sz="1000"/>
          </a:p>
          <a:p>
            <a:pPr marL="0" lvl="0" indent="0" algn="l" rtl="0">
              <a:lnSpc>
                <a:spcPct val="100000"/>
              </a:lnSpc>
              <a:spcBef>
                <a:spcPts val="0"/>
              </a:spcBef>
              <a:spcAft>
                <a:spcPts val="0"/>
              </a:spcAft>
              <a:buSzPts val="1400"/>
              <a:buNone/>
            </a:pPr>
            <a:endParaRPr sz="1000"/>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Just like we have different habitats with different living creatures on land, the ocean is home to habitats for many different living creatures.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beach/shores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Pretty much all species find the seaside an irresistible place to live - mammals (including us!), birds, crustaceans, molluscs and more choose it as their home, despite tides, pollution and predators!</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Sunlight zone</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With Water temperature relatively warm and a lot of light, it’s perfect for all sorts of marine plants like phytoplankton (our main oxygen producer!) and algaes, providing essential food for most marine creatures like sharks, turtles, sea lions, tuna, sting rays and many more. But there is not much shelter to hide...</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Twilight zone</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As we go deeper, the water pressure rises. And as we are further from the sun,  the temperature drops and there is no photosynthesis, meaning they are no plants here. Creatures adapted by having thin bodies, large eyes or deep colours to camouflage,like octopus or giant squids! </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Midnight zone</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There is no light here and the water pressure is so great that humans can’t safely go there. There is little food there,so creatures had to adapt by slowing their metabolism and scavenging..</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175" name="Google Shape;175;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Every living thing is constantly changing to find the perfect attributes to survive in their own environment. Each of these solution was created by nature - continuously finding ways to solve problems… Evolution is invention in very slow motion!</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Coral reefs act as home for species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Squids developed black ink to hide when under attack!</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Schools of fish swim in large groups to save energy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And a lot of inventions have been inspired by nature. For example, submarines were inspired by the shape of whales, sonars and radars from understanding how dolphins communicate. Even things like suckers were invented after observing octopus tentacles!</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Did you know there are also cold-water coral reefs off of the British Columbia coast? </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184" name="Google Shape;184;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You can use the Ocean profiler to research more information about sea creatures or other sea dwellers!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Bristlemouth is the most abundant vertebrate on the planet. Just to compare, there are 24 billion chickens on earth, but 100s of trillions of bristlemouth fish! But we know very little about it as it doesn’t survive when captured.</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193" name="Google Shape;193;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As well as being the source of life and producing oxygen, humans rely on the ocean to live, even when living on the plains. More than 3.5 billion people rely on food from the ocean to live, and even to make medicine (such as antibacterials, antibiotics and even cancer related drugs). In Northern Canada, the Inuit community is closely linked to the oceans, for food, transport and many other aspects of their life.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The oceans play a major role in controlling the weather, keeping the earth cool and absorbing carbon dioxide. They are at the heart of the water cycle, and help recycle fresh water that we all drink every day.</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We use the oceans for 90% of our commercial transport, and the internet travels in pipes underwater to be truly worldwide! And for some Indigenous Peoples in Northern Canada, shipping by barge is one of the main ways to get supplies such as fuel, cars, and other large items </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Waves and tides can be used to create renewable energy, something essential as we move away from using fossil fuels such as gas and coal.</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And last but not least, we love the oceans for all the fun and beauty that it brings into our lives. Going to the beach remains the dream holiday for many!! In fact, doctors are even starting to prescribe nature walks to enhance people’s wellbeing!</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Find out more https://unchronicle.un.org/article/arctic-ocean-and-sea-ice-our-nuna</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207" name="Google Shape;207;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Since the industrial revolution, we humans have created more and more pollution as we produce and burn energy from fossil fuels. The creation of new materials like plastic, while convenient, has caused a huge problem to the environment as they do not break down fast enough.  With 7 billion mouths to feed on Earth and 9 billion expected by 2050 -  how we use the ocean as a resource but also for fishing and feeding people really matters.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Eight million tons of plastic winding up in the ocean each year. That represents 51 trillion microscopic pieces of plastic, weighing 269,000 tons in the ocean now, about the same as 1345 adult blue whales. Plastic and microplastics are now worryingly found in many fish and other fish eating species.</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With climate change, the temperature of the atmosphere is warming up, and it’s heating up the oceans. It has an impact on all creatures who live in it or depend on it, like us!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It also means icecaps are melting and sea levels rising - we are losing land and precious resources such as fresh water locked in the poles.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overfishing problem is we have treated the oceans as if they have endless supplies of fish, but they don’t. Some scientists think all seafood will run out by 2048 if we don’t change our ways.</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Every year, 10 million tonnes of marine life is unintentionally caught around the world, trapped in nets, fishing lines or other equipment. While some are kept or safely released, most are returned to the ocean injured or dying. Developing technology that reduces this issue known as bycatch is essential.</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We have to be better at planning, researching and monitoring how we fish, but also making everyone more aware of what they eat and the impact it has.</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And there is also all the extra traffic on the oceans - from fishing, transporting goods and tourism. That’s a lot of extra man made traffic that affects the oceans. </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How can we plan, research and monitor how we fish?</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How do we make everyone more aware about where their food comes from? </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How can  we stop bycatch?</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216" name="Google Shape;216;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The impact of climate change means more flooding, more extreme weather.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We are losing our precious supplies of fresh water with the loss of glaciers and icecap, and as sea levels rise, we are at risk of losing part of our land.</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Air pollution, plastic pollution, microplastics, oil spills, these are all making the oceans less able to sustain healthy life and we could risk losing our sources of materials and food. </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About 40% of the population worldwide lives by the coast but we all depend on the ocean to live,however far we live from it. </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225" name="Google Shape;225;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Because the world population is constantly growing, we all need to be responsible and look after our planet. More people simply means more demands on our planet natural resources, more rubbish and more pollution and all of this impacts on our oceans.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But if we all put our efforts together now, we can start building a better future for our oceans, with science, invention and innovation at the heart of it all. And it starts by understanding much more about the oceans, so we can learn to look after them and get them back to health.</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Decade of Ocean Science has the following goals: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 clean ocean where sources pollution are identified and removed</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 safe ocean where people are protected from ocean hazards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 healthy ocean where life is mapped and protected</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 giving ocean where fishing is done sustainably and respectfully</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 predictable ocean where we understand ocean currents and conditions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 transparent ocean: information, technology and data shared openly by everyone around the world</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word sustainable can be broken down: sustain and able - ‘keep going’ and ‘can’.</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Sustainability means maintaining the world we live in </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Find out more </a:t>
            </a:r>
            <a:r>
              <a:rPr lang="en-GB" sz="1000" b="1"/>
              <a:t>https://www.oceandecade.org/assets/The_Science_We_Need_For_The_Ocean_We_Want.pdf</a:t>
            </a:r>
            <a:endParaRPr/>
          </a:p>
          <a:p>
            <a:pPr marL="0" lvl="0" indent="0" algn="l" rtl="0">
              <a:lnSpc>
                <a:spcPct val="100000"/>
              </a:lnSpc>
              <a:spcBef>
                <a:spcPts val="0"/>
              </a:spcBef>
              <a:spcAft>
                <a:spcPts val="0"/>
              </a:spcAft>
              <a:buSzPts val="1400"/>
              <a:buNone/>
            </a:pPr>
            <a:endParaRPr sz="1000" b="1"/>
          </a:p>
        </p:txBody>
      </p:sp>
      <p:sp>
        <p:nvSpPr>
          <p:cNvPr id="234" name="Google Shape;234;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Use this mind map to write down words that relate to the oceans, the creatures that live in it, how we interact with the oceans, your ideas about pollution or the climate. You can then refine your idea about how you would like to help to protect the oceans. It can be a big thing or a small thing. It all counts!</a:t>
            </a:r>
            <a:endParaRPr/>
          </a:p>
          <a:p>
            <a:pPr marL="0" lvl="0" indent="0" algn="l" rtl="0">
              <a:lnSpc>
                <a:spcPct val="100000"/>
              </a:lnSpc>
              <a:spcBef>
                <a:spcPts val="0"/>
              </a:spcBef>
              <a:spcAft>
                <a:spcPts val="0"/>
              </a:spcAft>
              <a:buSzPts val="1400"/>
              <a:buNone/>
            </a:pPr>
            <a:endParaRPr/>
          </a:p>
        </p:txBody>
      </p:sp>
      <p:sp>
        <p:nvSpPr>
          <p:cNvPr id="245" name="Google Shape;245;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b="1">
                <a:latin typeface="Arial"/>
                <a:ea typeface="Arial"/>
                <a:cs typeface="Arial"/>
                <a:sym typeface="Arial"/>
              </a:rPr>
              <a:t>Use this to explore specific ideas or features of the ocean in discussion or research.</a:t>
            </a:r>
            <a:endParaRPr/>
          </a:p>
          <a:p>
            <a:pPr marL="0" lvl="0" indent="0" algn="l" rtl="0">
              <a:lnSpc>
                <a:spcPct val="100000"/>
              </a:lnSpc>
              <a:spcBef>
                <a:spcPts val="0"/>
              </a:spcBef>
              <a:spcAft>
                <a:spcPts val="0"/>
              </a:spcAft>
              <a:buSzPts val="1400"/>
              <a:buNone/>
            </a:pPr>
            <a:endParaRPr/>
          </a:p>
        </p:txBody>
      </p:sp>
      <p:sp>
        <p:nvSpPr>
          <p:cNvPr id="252" name="Google Shape;252;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Ask your students: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What problem are you trying to solve?</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Who will use your invention?</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How will it help them?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Will it help others? How?</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What do you hope will happen?</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258" name="Google Shape;258;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This year, NSERC and the Canadian Commission for UNESCO are inviting YOU to take the plunge and become an ocean scientist with a new Little Inventors challenge...</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Natural Sciences and Engineering Research Council of Canada (NSERC) supports scientists to do research and organizations that bring hands-on science activities to students. The Natural Sciences and Engineering Research Council of Canada (NSERC) helps make Canada a country of discoverers and innovators for the benefit of all Canadians.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UNESCO stands for the United Nations Educational, Scientific and Cultural Organization. It helps countries work together to build world peace and reach global goals like ending poverty, saving the environment, and giving girls and boys equal chances to go to school and live healthy lives.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CCUNESCO stands for the Canadian Commission for UNESCO and it helps with these important goals. CCUNESCO works in education, science, culture, and communications and information to support UNESCO in Canada and around the world.</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NSERC and UNESCO want to help keep our oceans healthy and solve some of the problems we have in the oceans by launching a new Little Inventors challenge to the whole of Canada - Mission: Protection our oceans!  And this is YOUR chance to be part of it. It’s your chance to become an ocean scientist and think of inventions to protect the oceans!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It could be to help life in and out of the water, solve the problem of pollution and climate change or how to restore ocean health. 15 of your invention ideas will be made real to celebrate the launch of the Decade of Ocean Science in 2021!</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93" name="Google Shape;93;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Use these tips to help your students find ideas</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Start simple</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You don’t need to figure out how to change the world - thinking about small problems or challenges can be just as useful! What do you find tricky? Is there a simple way to change that? </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Put two things together</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Starting with an existing object or two and imagining new ways to improve or find a totally different use for them. </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Keep the ideas coming</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 lot of inventions were made by mistake (potato chips, fireworks)!</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A fresh pair of eyes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Sometimes you just need to step out of your own shoes to see things differently. Once you have a problem, try to imagine what it looks like to someone else. </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Break the rules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Reach for the stars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It might seem a little crazy or simply impossible, but so did landing on the moon! So don’t be scared to think up big or  bonkers ideas - who knows what will come of it?</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 Often one idea leads to something else that jump starts your imagination for a brilliant invention!</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270" name="Google Shape;270;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1" name="Google Shape;291;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You can use our downloadable resources to find out more about the oceans.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This presentation covers facts about the oceans, why they matter, and why they need our help for a better future!</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103" name="Google Shape;10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There are five oceans and they all join together. They are known as ‘the World Ocean’. Can you name them all? What do you know about each ocean.</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Canada is very lucky to be surrounded by 3 of 5 oceans. The Pacific Ocean is the world’s largest ocean. It covers almost 50% of water surface of the planet! The Atlantic ocean is second largest and youngest! It is home to the most fish in the world. </a:t>
            </a:r>
            <a:r>
              <a:rPr lang="en-GB" sz="1000"/>
              <a:t>The Arctic Ocean is the smallest one but it’s very mighty: it stays frozen throughout winter and helps to cool the global temperature down.</a:t>
            </a:r>
            <a:endParaRPr/>
          </a:p>
          <a:p>
            <a:pPr marL="0" lvl="0" indent="0" algn="l" rtl="0">
              <a:lnSpc>
                <a:spcPct val="100000"/>
              </a:lnSpc>
              <a:spcBef>
                <a:spcPts val="0"/>
              </a:spcBef>
              <a:spcAft>
                <a:spcPts val="0"/>
              </a:spcAft>
              <a:buSzPts val="1400"/>
              <a:buNone/>
            </a:pPr>
            <a:endParaRPr sz="1000"/>
          </a:p>
          <a:p>
            <a:pPr marL="0" lvl="0" indent="0" algn="l" rtl="0">
              <a:lnSpc>
                <a:spcPct val="100000"/>
              </a:lnSpc>
              <a:spcBef>
                <a:spcPts val="0"/>
              </a:spcBef>
              <a:spcAft>
                <a:spcPts val="0"/>
              </a:spcAft>
              <a:buSzPts val="1400"/>
              <a:buNone/>
            </a:pPr>
            <a:r>
              <a:rPr lang="en-GB" sz="1000" b="1">
                <a:latin typeface="Arial"/>
                <a:ea typeface="Arial"/>
                <a:cs typeface="Arial"/>
                <a:sym typeface="Arial"/>
              </a:rPr>
              <a:t>Canada is often said to have the longest coastline in the world: 202,080 kilometres.</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116" name="Google Shape;116;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There are five oceans and they all join together. They are known as ‘the World Ocean’. Can you name them all? What do you know about each ocean.</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Canada is very lucky to be surrounded by 3 of 5 oceans. The Pacific Ocean is the world’s largest ocean. It covers almost 50% of water surface of the planet! The Atlantic ocean is second largest and youngest! It is home to the most fish in the world. </a:t>
            </a:r>
            <a:r>
              <a:rPr lang="en-GB" sz="1000"/>
              <a:t>The Arctic Ocean is the smallest one but it’s very mighty: it stays frozen throughout winter and helps to cool the global temperature down.</a:t>
            </a:r>
            <a:endParaRPr/>
          </a:p>
          <a:p>
            <a:pPr marL="0" lvl="0" indent="0" algn="l" rtl="0">
              <a:lnSpc>
                <a:spcPct val="100000"/>
              </a:lnSpc>
              <a:spcBef>
                <a:spcPts val="0"/>
              </a:spcBef>
              <a:spcAft>
                <a:spcPts val="0"/>
              </a:spcAft>
              <a:buSzPts val="1400"/>
              <a:buNone/>
            </a:pPr>
            <a:endParaRPr sz="1000"/>
          </a:p>
          <a:p>
            <a:pPr marL="0" lvl="0" indent="0" algn="l" rtl="0">
              <a:lnSpc>
                <a:spcPct val="100000"/>
              </a:lnSpc>
              <a:spcBef>
                <a:spcPts val="0"/>
              </a:spcBef>
              <a:spcAft>
                <a:spcPts val="0"/>
              </a:spcAft>
              <a:buSzPts val="1400"/>
              <a:buNone/>
            </a:pPr>
            <a:r>
              <a:rPr lang="en-GB" sz="1000" b="1">
                <a:latin typeface="Arial"/>
                <a:ea typeface="Arial"/>
                <a:cs typeface="Arial"/>
                <a:sym typeface="Arial"/>
              </a:rPr>
              <a:t>Canada is often said to have the longest coastline in the world: 202,080 kilometres.</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124" name="Google Shape;124;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What do you know about rivers and their connection to the oceans?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Mackenzie river is the longest in Canada and connects the Northern territories to the Arctic Ocean, as for the Nelson river after passing through Manitoba.</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Yukon is the second longest and flows through British Columbia,Yukon and Alaska to the Pacific Ocean, as does the Columbia river.</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St Lawrence crosses seven provinces including Ontario and Quebec before arriving in the Atlantic Ocean.</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What do you know about the role of rivers in the ecosystem?</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138" name="Google Shape;138;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What do you know about rivers and their connection to the oceans?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Mackenzie river is the longest in Canada and connects the Northern territories to the Arctic Ocean, as for the Nelson river after passing through Manitoba.</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Yukon is the second longest and flows through British Columbia,Yukon and Alaska to the Pacific Ocean, as does the Columbia river.</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 St Lawrence crosses seven provinces including Ontario and Quebec before arriving in the Atlantic Ocean.</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What do you know about the role of rivers in the ecosystem?</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146" name="Google Shape;14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The oceans are essential to the whole planet. It’s covered by more than 70% oceans - and the majority of life on earth is aquatic! All five oceans are connected and in constant movement ruled by currents.</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We get more oxygen from the ocean than from all the world’s rainforests combined. It absorbs the most gas from the air - a true pollution hero.</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It’s where life started and we simply wouldn’t survive without oceans.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And this vast world is still largely unknown to us. Only 5% of the ocean floor has been explored. We have only identified a third of all sea life - and scientists estimate that there are still millions of species we still don’t know anything about!</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p:txBody>
      </p:sp>
      <p:sp>
        <p:nvSpPr>
          <p:cNvPr id="155" name="Google Shape;155;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000">
                <a:latin typeface="Arial"/>
                <a:ea typeface="Arial"/>
                <a:cs typeface="Arial"/>
                <a:sym typeface="Arial"/>
              </a:rPr>
              <a:t>To truly understand how vast and important the oceans are, just think of the following facts: </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There are more archaeological objects sunken under the sea than in all museums of the world combined</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80% of volcanic explosions happen under water.</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Tsunami waves can be as tall as 30 metres (think a mature maple tree) but underwater waves called internal waves can be 242 metres, or half of the CN Tower.</a:t>
            </a:r>
            <a:endParaRPr/>
          </a:p>
          <a:p>
            <a:pPr marL="0" lvl="0" indent="0" algn="l" rtl="0">
              <a:lnSpc>
                <a:spcPct val="100000"/>
              </a:lnSpc>
              <a:spcBef>
                <a:spcPts val="0"/>
              </a:spcBef>
              <a:spcAft>
                <a:spcPts val="0"/>
              </a:spcAft>
              <a:buSzPts val="1400"/>
              <a:buNone/>
            </a:pPr>
            <a:r>
              <a:rPr lang="en-GB" sz="1000">
                <a:latin typeface="Arial"/>
                <a:ea typeface="Arial"/>
                <a:cs typeface="Arial"/>
                <a:sym typeface="Arial"/>
              </a:rPr>
              <a:t>Icebergs are blocks of ice at least 5 meter wide that detach from glaciers and float on the ocean. The average weight for an iceberg is 100,000-200,000 tonnes and is equivalent to the size of a cubic 15 storey building.</a:t>
            </a:r>
            <a:endParaRPr/>
          </a:p>
          <a:p>
            <a:pPr marL="0" lvl="0" indent="0" algn="l" rtl="0">
              <a:lnSpc>
                <a:spcPct val="100000"/>
              </a:lnSpc>
              <a:spcBef>
                <a:spcPts val="0"/>
              </a:spcBef>
              <a:spcAft>
                <a:spcPts val="0"/>
              </a:spcAft>
              <a:buSzPts val="1400"/>
              <a:buNone/>
            </a:pPr>
            <a:endParaRPr sz="1000">
              <a:latin typeface="Arial"/>
              <a:ea typeface="Arial"/>
              <a:cs typeface="Arial"/>
              <a:sym typeface="Arial"/>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The longest mountain chain on earth is the mid ocean ridge at 65000 km, nearly 10 times longer than the andes on land. Underwater mountains are known as seamounts. As obstacles in the sea, they shape currents and receive nutrient rich waters. They provide fertile places for deep-sea life to settle on and grow, a bit like an oasis in the middle of a seabed! </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Hydrothermal vents </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These are openings in the surface of the ocean floor where water can be considerably hotter, like geysers on land.</a:t>
            </a:r>
            <a:endParaRPr/>
          </a:p>
          <a:p>
            <a:pPr marL="0" lvl="0" indent="0" algn="l" rtl="0">
              <a:lnSpc>
                <a:spcPct val="100000"/>
              </a:lnSpc>
              <a:spcBef>
                <a:spcPts val="0"/>
              </a:spcBef>
              <a:spcAft>
                <a:spcPts val="0"/>
              </a:spcAft>
              <a:buSzPts val="1400"/>
              <a:buNone/>
            </a:pPr>
            <a:r>
              <a:rPr lang="en-GB" sz="1000" b="1">
                <a:latin typeface="Arial"/>
                <a:ea typeface="Arial"/>
                <a:cs typeface="Arial"/>
                <a:sym typeface="Arial"/>
              </a:rPr>
              <a:t>More life can be found there as the bacteria they release attracts many organisms which in turn attract predators, forming its own food chain! </a:t>
            </a:r>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a:p>
            <a:pPr marL="0" lvl="0" indent="0" algn="l" rtl="0">
              <a:lnSpc>
                <a:spcPct val="100000"/>
              </a:lnSpc>
              <a:spcBef>
                <a:spcPts val="0"/>
              </a:spcBef>
              <a:spcAft>
                <a:spcPts val="0"/>
              </a:spcAft>
              <a:buSzPts val="1400"/>
              <a:buNone/>
            </a:pPr>
            <a:endParaRPr sz="1000" b="1">
              <a:latin typeface="Arial"/>
              <a:ea typeface="Arial"/>
              <a:cs typeface="Arial"/>
              <a:sym typeface="Arial"/>
            </a:endParaRPr>
          </a:p>
        </p:txBody>
      </p:sp>
      <p:sp>
        <p:nvSpPr>
          <p:cNvPr id="164" name="Google Shape;164;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8" Type="http://schemas.openxmlformats.org/officeDocument/2006/relationships/hyperlink" Target="https://www.canada.ca/en/fisheries-oceans/news/2018/11/government-of-canada-announces-support-for-un-decade-of-ocean-science-for-sustainable-development.html" TargetMode="External"/><Relationship Id="rId3" Type="http://schemas.openxmlformats.org/officeDocument/2006/relationships/image" Target="../media/image56.png"/><Relationship Id="rId7" Type="http://schemas.openxmlformats.org/officeDocument/2006/relationships/hyperlink" Target="https://oceanliteracy.unesco.org/" TargetMode="External"/><Relationship Id="rId12"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oceandecade.org/" TargetMode="External"/><Relationship Id="rId11" Type="http://schemas.openxmlformats.org/officeDocument/2006/relationships/image" Target="../media/image60.png"/><Relationship Id="rId5" Type="http://schemas.openxmlformats.org/officeDocument/2006/relationships/image" Target="../media/image2.png"/><Relationship Id="rId10" Type="http://schemas.openxmlformats.org/officeDocument/2006/relationships/image" Target="../media/image59.png"/><Relationship Id="rId4" Type="http://schemas.openxmlformats.org/officeDocument/2006/relationships/image" Target="../media/image57.png"/><Relationship Id="rId9" Type="http://schemas.openxmlformats.org/officeDocument/2006/relationships/image" Target="../media/image58.png"/></Relationships>
</file>

<file path=ppt/slides/_rels/slide2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6.png"/><Relationship Id="rId7"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2"/>
          <p:cNvPicPr preferRelativeResize="0"/>
          <p:nvPr/>
        </p:nvPicPr>
        <p:blipFill rotWithShape="1">
          <a:blip r:embed="rId3">
            <a:alphaModFix/>
          </a:blip>
          <a:srcRect/>
          <a:stretch/>
        </p:blipFill>
        <p:spPr>
          <a:xfrm>
            <a:off x="873515" y="713269"/>
            <a:ext cx="10444972" cy="6065111"/>
          </a:xfrm>
          <a:prstGeom prst="rect">
            <a:avLst/>
          </a:prstGeom>
          <a:noFill/>
          <a:ln>
            <a:noFill/>
          </a:ln>
        </p:spPr>
      </p:pic>
      <p:pic>
        <p:nvPicPr>
          <p:cNvPr id="178" name="Google Shape;178;p2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3" y="328926"/>
            <a:ext cx="4711460" cy="1266792"/>
          </a:xfrm>
          <a:prstGeom prst="rect">
            <a:avLst/>
          </a:prstGeom>
          <a:noFill/>
          <a:ln>
            <a:noFill/>
          </a:ln>
        </p:spPr>
      </p:pic>
      <p:sp>
        <p:nvSpPr>
          <p:cNvPr id="179" name="Google Shape;179;p22"/>
          <p:cNvSpPr txBox="1"/>
          <p:nvPr/>
        </p:nvSpPr>
        <p:spPr>
          <a:xfrm rot="-60000">
            <a:off x="413917" y="690758"/>
            <a:ext cx="2905404"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Under the sea!</a:t>
            </a:r>
            <a:endParaRPr sz="1400" b="0" i="0" u="none" strike="noStrike" cap="none">
              <a:solidFill>
                <a:srgbClr val="000000"/>
              </a:solidFill>
              <a:latin typeface="Arial"/>
              <a:ea typeface="Arial"/>
              <a:cs typeface="Arial"/>
              <a:sym typeface="Arial"/>
            </a:endParaRPr>
          </a:p>
        </p:txBody>
      </p:sp>
      <p:pic>
        <p:nvPicPr>
          <p:cNvPr id="180" name="Google Shape;180;p22" descr="A close up of a logo&#10;&#10;Description automatically generated"/>
          <p:cNvPicPr preferRelativeResize="0"/>
          <p:nvPr/>
        </p:nvPicPr>
        <p:blipFill rotWithShape="1">
          <a:blip r:embed="rId5">
            <a:alphaModFix/>
          </a:blip>
          <a:srcRect/>
          <a:stretch/>
        </p:blipFill>
        <p:spPr>
          <a:xfrm>
            <a:off x="1173063" y="1787846"/>
            <a:ext cx="2857500" cy="4597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23" descr="A close up of a logo  Description automatically generated"/>
          <p:cNvPicPr preferRelativeResize="0"/>
          <p:nvPr/>
        </p:nvPicPr>
        <p:blipFill rotWithShape="1">
          <a:blip r:embed="rId3">
            <a:alphaModFix/>
          </a:blip>
          <a:srcRect/>
          <a:stretch/>
        </p:blipFill>
        <p:spPr>
          <a:xfrm>
            <a:off x="694926" y="879016"/>
            <a:ext cx="11082182" cy="5980208"/>
          </a:xfrm>
          <a:prstGeom prst="rect">
            <a:avLst/>
          </a:prstGeom>
          <a:noFill/>
          <a:ln>
            <a:noFill/>
          </a:ln>
        </p:spPr>
      </p:pic>
      <p:pic>
        <p:nvPicPr>
          <p:cNvPr id="187" name="Google Shape;187;p23"/>
          <p:cNvPicPr preferRelativeResize="0"/>
          <p:nvPr/>
        </p:nvPicPr>
        <p:blipFill rotWithShape="1">
          <a:blip r:embed="rId4">
            <a:alphaModFix/>
          </a:blip>
          <a:srcRect/>
          <a:stretch/>
        </p:blipFill>
        <p:spPr>
          <a:xfrm>
            <a:off x="-1172393" y="328926"/>
            <a:ext cx="8731596" cy="1266792"/>
          </a:xfrm>
          <a:prstGeom prst="rect">
            <a:avLst/>
          </a:prstGeom>
          <a:noFill/>
          <a:ln>
            <a:noFill/>
          </a:ln>
        </p:spPr>
      </p:pic>
      <p:sp>
        <p:nvSpPr>
          <p:cNvPr id="188" name="Google Shape;188;p23"/>
          <p:cNvSpPr txBox="1"/>
          <p:nvPr/>
        </p:nvSpPr>
        <p:spPr>
          <a:xfrm rot="-60000">
            <a:off x="413595" y="653797"/>
            <a:ext cx="7141048"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Evolution = invention in slow motion!</a:t>
            </a:r>
            <a:endParaRPr sz="1400" b="0" i="0" u="none" strike="noStrike" cap="none">
              <a:solidFill>
                <a:srgbClr val="000000"/>
              </a:solidFill>
              <a:latin typeface="Arial"/>
              <a:ea typeface="Arial"/>
              <a:cs typeface="Arial"/>
              <a:sym typeface="Arial"/>
            </a:endParaRPr>
          </a:p>
        </p:txBody>
      </p:sp>
      <p:pic>
        <p:nvPicPr>
          <p:cNvPr id="189" name="Google Shape;189;p23" descr="A close up of a logo&#10;&#10;Description automatically generated"/>
          <p:cNvPicPr preferRelativeResize="0"/>
          <p:nvPr/>
        </p:nvPicPr>
        <p:blipFill rotWithShape="1">
          <a:blip r:embed="rId5">
            <a:alphaModFix/>
          </a:blip>
          <a:srcRect/>
          <a:stretch/>
        </p:blipFill>
        <p:spPr>
          <a:xfrm>
            <a:off x="1740257" y="2874921"/>
            <a:ext cx="6718300" cy="2705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Google Shape;195;p24"/>
          <p:cNvPicPr preferRelativeResize="0"/>
          <p:nvPr/>
        </p:nvPicPr>
        <p:blipFill rotWithShape="1">
          <a:blip r:embed="rId3" cstate="screen">
            <a:alphaModFix/>
            <a:extLst>
              <a:ext uri="{28A0092B-C50C-407E-A947-70E740481C1C}">
                <a14:useLocalDpi xmlns:a14="http://schemas.microsoft.com/office/drawing/2010/main"/>
              </a:ext>
            </a:extLst>
          </a:blip>
          <a:srcRect b="13542"/>
          <a:stretch/>
        </p:blipFill>
        <p:spPr>
          <a:xfrm>
            <a:off x="1186305" y="-37601"/>
            <a:ext cx="9819390" cy="6559957"/>
          </a:xfrm>
          <a:prstGeom prst="rect">
            <a:avLst/>
          </a:prstGeom>
          <a:noFill/>
          <a:ln>
            <a:noFill/>
          </a:ln>
        </p:spPr>
      </p:pic>
      <p:pic>
        <p:nvPicPr>
          <p:cNvPr id="196" name="Google Shape;196;p24" descr="A close up of a logo  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550710" y="3420796"/>
            <a:ext cx="3238500" cy="482600"/>
          </a:xfrm>
          <a:prstGeom prst="rect">
            <a:avLst/>
          </a:prstGeom>
          <a:noFill/>
          <a:ln>
            <a:noFill/>
          </a:ln>
        </p:spPr>
      </p:pic>
      <p:pic>
        <p:nvPicPr>
          <p:cNvPr id="197" name="Google Shape;197;p24" descr="A close up of a logo  Description automatically generated"/>
          <p:cNvPicPr preferRelativeResize="0"/>
          <p:nvPr/>
        </p:nvPicPr>
        <p:blipFill rotWithShape="1">
          <a:blip r:embed="rId5">
            <a:alphaModFix/>
          </a:blip>
          <a:srcRect/>
          <a:stretch/>
        </p:blipFill>
        <p:spPr>
          <a:xfrm>
            <a:off x="6655485" y="2692588"/>
            <a:ext cx="1514475" cy="239506"/>
          </a:xfrm>
          <a:prstGeom prst="rect">
            <a:avLst/>
          </a:prstGeom>
          <a:noFill/>
          <a:ln>
            <a:noFill/>
          </a:ln>
        </p:spPr>
      </p:pic>
      <p:pic>
        <p:nvPicPr>
          <p:cNvPr id="198" name="Google Shape;198;p24" descr="A close up of a logo  Description automatically generated"/>
          <p:cNvPicPr preferRelativeResize="0"/>
          <p:nvPr/>
        </p:nvPicPr>
        <p:blipFill rotWithShape="1">
          <a:blip r:embed="rId6">
            <a:alphaModFix/>
          </a:blip>
          <a:srcRect/>
          <a:stretch/>
        </p:blipFill>
        <p:spPr>
          <a:xfrm>
            <a:off x="6593341" y="2169893"/>
            <a:ext cx="2971414" cy="239506"/>
          </a:xfrm>
          <a:prstGeom prst="rect">
            <a:avLst/>
          </a:prstGeom>
          <a:noFill/>
          <a:ln>
            <a:noFill/>
          </a:ln>
        </p:spPr>
      </p:pic>
      <p:pic>
        <p:nvPicPr>
          <p:cNvPr id="199" name="Google Shape;199;p24" descr="A close up of a logo  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655485" y="1882106"/>
            <a:ext cx="2714626" cy="325727"/>
          </a:xfrm>
          <a:prstGeom prst="rect">
            <a:avLst/>
          </a:prstGeom>
          <a:noFill/>
          <a:ln>
            <a:noFill/>
          </a:ln>
        </p:spPr>
      </p:pic>
      <p:pic>
        <p:nvPicPr>
          <p:cNvPr id="200" name="Google Shape;200;p24" descr="A close up of a logo  Description automatically generated"/>
          <p:cNvPicPr preferRelativeResize="0"/>
          <p:nvPr/>
        </p:nvPicPr>
        <p:blipFill rotWithShape="1">
          <a:blip r:embed="rId8">
            <a:alphaModFix/>
          </a:blip>
          <a:srcRect/>
          <a:stretch/>
        </p:blipFill>
        <p:spPr>
          <a:xfrm>
            <a:off x="1963672" y="6302386"/>
            <a:ext cx="737394" cy="200519"/>
          </a:xfrm>
          <a:prstGeom prst="rect">
            <a:avLst/>
          </a:prstGeom>
          <a:noFill/>
          <a:ln>
            <a:noFill/>
          </a:ln>
        </p:spPr>
      </p:pic>
      <p:pic>
        <p:nvPicPr>
          <p:cNvPr id="201" name="Google Shape;201;p24" descr="A close up of a logo  Description automatically generated"/>
          <p:cNvPicPr preferRelativeResize="0"/>
          <p:nvPr/>
        </p:nvPicPr>
        <p:blipFill rotWithShape="1">
          <a:blip r:embed="rId9">
            <a:alphaModFix/>
          </a:blip>
          <a:srcRect/>
          <a:stretch/>
        </p:blipFill>
        <p:spPr>
          <a:xfrm>
            <a:off x="1963672" y="5931653"/>
            <a:ext cx="1666081" cy="271462"/>
          </a:xfrm>
          <a:prstGeom prst="rect">
            <a:avLst/>
          </a:prstGeom>
          <a:noFill/>
          <a:ln>
            <a:noFill/>
          </a:ln>
        </p:spPr>
      </p:pic>
      <p:pic>
        <p:nvPicPr>
          <p:cNvPr id="202" name="Google Shape;202;p24" descr="A close up of a logo  Description automatically generated"/>
          <p:cNvPicPr preferRelativeResize="0"/>
          <p:nvPr/>
        </p:nvPicPr>
        <p:blipFill rotWithShape="1">
          <a:blip r:embed="rId10">
            <a:alphaModFix/>
          </a:blip>
          <a:srcRect/>
          <a:stretch/>
        </p:blipFill>
        <p:spPr>
          <a:xfrm>
            <a:off x="1986250" y="5561933"/>
            <a:ext cx="1194595" cy="271462"/>
          </a:xfrm>
          <a:prstGeom prst="rect">
            <a:avLst/>
          </a:prstGeom>
          <a:noFill/>
          <a:ln>
            <a:noFill/>
          </a:ln>
        </p:spPr>
      </p:pic>
      <p:pic>
        <p:nvPicPr>
          <p:cNvPr id="203" name="Google Shape;203;p24" descr="A picture containing knife, drawing  Description automatically generated"/>
          <p:cNvPicPr preferRelativeResize="0"/>
          <p:nvPr/>
        </p:nvPicPr>
        <p:blipFill rotWithShape="1">
          <a:blip r:embed="rId11">
            <a:alphaModFix/>
          </a:blip>
          <a:srcRect/>
          <a:stretch/>
        </p:blipFill>
        <p:spPr>
          <a:xfrm>
            <a:off x="2402791" y="2533563"/>
            <a:ext cx="3238500" cy="97276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Google Shape;209;p25" descr="A screenshot of a video game  Description automatically generated"/>
          <p:cNvPicPr preferRelativeResize="0"/>
          <p:nvPr/>
        </p:nvPicPr>
        <p:blipFill rotWithShape="1">
          <a:blip r:embed="rId3">
            <a:alphaModFix/>
          </a:blip>
          <a:srcRect/>
          <a:stretch/>
        </p:blipFill>
        <p:spPr>
          <a:xfrm>
            <a:off x="580292" y="477952"/>
            <a:ext cx="11043140" cy="6185794"/>
          </a:xfrm>
          <a:prstGeom prst="rect">
            <a:avLst/>
          </a:prstGeom>
          <a:noFill/>
          <a:ln>
            <a:noFill/>
          </a:ln>
        </p:spPr>
      </p:pic>
      <p:pic>
        <p:nvPicPr>
          <p:cNvPr id="210" name="Google Shape;210;p25"/>
          <p:cNvPicPr preferRelativeResize="0"/>
          <p:nvPr/>
        </p:nvPicPr>
        <p:blipFill rotWithShape="1">
          <a:blip r:embed="rId4">
            <a:alphaModFix/>
          </a:blip>
          <a:srcRect/>
          <a:stretch/>
        </p:blipFill>
        <p:spPr>
          <a:xfrm>
            <a:off x="-1172393" y="328926"/>
            <a:ext cx="9501384" cy="1266792"/>
          </a:xfrm>
          <a:prstGeom prst="rect">
            <a:avLst/>
          </a:prstGeom>
          <a:noFill/>
          <a:ln>
            <a:noFill/>
          </a:ln>
        </p:spPr>
      </p:pic>
      <p:sp>
        <p:nvSpPr>
          <p:cNvPr id="211" name="Google Shape;211;p25"/>
          <p:cNvSpPr txBox="1"/>
          <p:nvPr/>
        </p:nvSpPr>
        <p:spPr>
          <a:xfrm rot="-60000">
            <a:off x="413548" y="648431"/>
            <a:ext cx="7755941"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Why we depend so much on the oceans</a:t>
            </a:r>
            <a:endParaRPr sz="1400" b="0" i="0" u="none" strike="noStrike" cap="none">
              <a:solidFill>
                <a:srgbClr val="000000"/>
              </a:solidFill>
              <a:latin typeface="Arial"/>
              <a:ea typeface="Arial"/>
              <a:cs typeface="Arial"/>
              <a:sym typeface="Arial"/>
            </a:endParaRPr>
          </a:p>
        </p:txBody>
      </p:sp>
      <p:pic>
        <p:nvPicPr>
          <p:cNvPr id="212" name="Google Shape;212;p25" descr="A close up of a logo&#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024919" y="3023874"/>
            <a:ext cx="9690100" cy="3505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26" descr="A picture containing shirt, room  Description automatically generated"/>
          <p:cNvPicPr preferRelativeResize="0"/>
          <p:nvPr/>
        </p:nvPicPr>
        <p:blipFill rotWithShape="1">
          <a:blip r:embed="rId3">
            <a:alphaModFix/>
          </a:blip>
          <a:srcRect/>
          <a:stretch/>
        </p:blipFill>
        <p:spPr>
          <a:xfrm>
            <a:off x="254022" y="476849"/>
            <a:ext cx="11634450" cy="6238427"/>
          </a:xfrm>
          <a:prstGeom prst="rect">
            <a:avLst/>
          </a:prstGeom>
          <a:noFill/>
          <a:ln>
            <a:noFill/>
          </a:ln>
        </p:spPr>
      </p:pic>
      <p:pic>
        <p:nvPicPr>
          <p:cNvPr id="219" name="Google Shape;219;p2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3" y="328926"/>
            <a:ext cx="6744524" cy="1266792"/>
          </a:xfrm>
          <a:prstGeom prst="rect">
            <a:avLst/>
          </a:prstGeom>
          <a:noFill/>
          <a:ln>
            <a:noFill/>
          </a:ln>
        </p:spPr>
      </p:pic>
      <p:sp>
        <p:nvSpPr>
          <p:cNvPr id="220" name="Google Shape;220;p26"/>
          <p:cNvSpPr txBox="1"/>
          <p:nvPr/>
        </p:nvSpPr>
        <p:spPr>
          <a:xfrm rot="-60000">
            <a:off x="413747" y="671138"/>
            <a:ext cx="5153673"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The threats to our oceans</a:t>
            </a:r>
            <a:endParaRPr sz="1400" b="0" i="0" u="none" strike="noStrike" cap="none">
              <a:solidFill>
                <a:srgbClr val="000000"/>
              </a:solidFill>
              <a:latin typeface="Arial"/>
              <a:ea typeface="Arial"/>
              <a:cs typeface="Arial"/>
              <a:sym typeface="Arial"/>
            </a:endParaRPr>
          </a:p>
        </p:txBody>
      </p:sp>
      <p:pic>
        <p:nvPicPr>
          <p:cNvPr id="221" name="Google Shape;221;p26" descr="A close up of a logo&#10;&#10;Description automatically generated"/>
          <p:cNvPicPr preferRelativeResize="0"/>
          <p:nvPr/>
        </p:nvPicPr>
        <p:blipFill rotWithShape="1">
          <a:blip r:embed="rId5">
            <a:alphaModFix/>
          </a:blip>
          <a:srcRect/>
          <a:stretch/>
        </p:blipFill>
        <p:spPr>
          <a:xfrm>
            <a:off x="569074" y="1978017"/>
            <a:ext cx="11074400" cy="4457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27" descr="A picture containing table, coffee, sitting, black  Description automatically generated"/>
          <p:cNvPicPr preferRelativeResize="0"/>
          <p:nvPr/>
        </p:nvPicPr>
        <p:blipFill rotWithShape="1">
          <a:blip r:embed="rId3">
            <a:alphaModFix/>
          </a:blip>
          <a:srcRect/>
          <a:stretch/>
        </p:blipFill>
        <p:spPr>
          <a:xfrm>
            <a:off x="186657" y="907366"/>
            <a:ext cx="11875084" cy="5636264"/>
          </a:xfrm>
          <a:prstGeom prst="rect">
            <a:avLst/>
          </a:prstGeom>
          <a:noFill/>
          <a:ln>
            <a:noFill/>
          </a:ln>
        </p:spPr>
      </p:pic>
      <p:pic>
        <p:nvPicPr>
          <p:cNvPr id="228" name="Google Shape;228;p2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3" y="328926"/>
            <a:ext cx="5510712" cy="1266792"/>
          </a:xfrm>
          <a:prstGeom prst="rect">
            <a:avLst/>
          </a:prstGeom>
          <a:noFill/>
          <a:ln>
            <a:noFill/>
          </a:ln>
        </p:spPr>
      </p:pic>
      <p:sp>
        <p:nvSpPr>
          <p:cNvPr id="229" name="Google Shape;229;p27"/>
          <p:cNvSpPr txBox="1"/>
          <p:nvPr/>
        </p:nvSpPr>
        <p:spPr>
          <a:xfrm rot="-60000">
            <a:off x="413841" y="681906"/>
            <a:ext cx="3919673"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…and their impact</a:t>
            </a:r>
            <a:endParaRPr sz="1400" b="0" i="0" u="none" strike="noStrike" cap="none">
              <a:solidFill>
                <a:srgbClr val="000000"/>
              </a:solidFill>
              <a:latin typeface="Arial"/>
              <a:ea typeface="Arial"/>
              <a:cs typeface="Arial"/>
              <a:sym typeface="Arial"/>
            </a:endParaRPr>
          </a:p>
        </p:txBody>
      </p:sp>
      <p:pic>
        <p:nvPicPr>
          <p:cNvPr id="230" name="Google Shape;230;p27" descr="A close up of a logo&#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867095" y="1914538"/>
            <a:ext cx="9944100" cy="3073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28" descr="A screenshot of a computer  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7201" y="5949172"/>
            <a:ext cx="6783729" cy="592907"/>
          </a:xfrm>
          <a:prstGeom prst="rect">
            <a:avLst/>
          </a:prstGeom>
          <a:noFill/>
          <a:ln>
            <a:noFill/>
          </a:ln>
        </p:spPr>
      </p:pic>
      <p:pic>
        <p:nvPicPr>
          <p:cNvPr id="237" name="Google Shape;237;p28"/>
          <p:cNvPicPr preferRelativeResize="0"/>
          <p:nvPr/>
        </p:nvPicPr>
        <p:blipFill rotWithShape="1">
          <a:blip r:embed="rId4">
            <a:alphaModFix/>
          </a:blip>
          <a:srcRect/>
          <a:stretch/>
        </p:blipFill>
        <p:spPr>
          <a:xfrm>
            <a:off x="-1137223" y="293756"/>
            <a:ext cx="9679712" cy="1266792"/>
          </a:xfrm>
          <a:prstGeom prst="rect">
            <a:avLst/>
          </a:prstGeom>
          <a:noFill/>
          <a:ln>
            <a:noFill/>
          </a:ln>
        </p:spPr>
      </p:pic>
      <p:pic>
        <p:nvPicPr>
          <p:cNvPr id="238" name="Google Shape;238;p28" descr="A picture containing shirt  Description automatically generated"/>
          <p:cNvPicPr preferRelativeResize="0"/>
          <p:nvPr/>
        </p:nvPicPr>
        <p:blipFill rotWithShape="1">
          <a:blip r:embed="rId5">
            <a:alphaModFix/>
          </a:blip>
          <a:srcRect/>
          <a:stretch/>
        </p:blipFill>
        <p:spPr>
          <a:xfrm>
            <a:off x="409036" y="399171"/>
            <a:ext cx="11615343" cy="5403752"/>
          </a:xfrm>
          <a:prstGeom prst="rect">
            <a:avLst/>
          </a:prstGeom>
          <a:noFill/>
          <a:ln>
            <a:noFill/>
          </a:ln>
        </p:spPr>
      </p:pic>
      <p:sp>
        <p:nvSpPr>
          <p:cNvPr id="239" name="Google Shape;239;p28"/>
          <p:cNvSpPr txBox="1"/>
          <p:nvPr/>
        </p:nvSpPr>
        <p:spPr>
          <a:xfrm rot="-60000">
            <a:off x="413523" y="645521"/>
            <a:ext cx="8089309"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The future we want for the ocean we need</a:t>
            </a:r>
            <a:endParaRPr sz="1400" b="0" i="0" u="none" strike="noStrike" cap="none">
              <a:solidFill>
                <a:srgbClr val="000000"/>
              </a:solidFill>
              <a:latin typeface="Arial"/>
              <a:ea typeface="Arial"/>
              <a:cs typeface="Arial"/>
              <a:sym typeface="Arial"/>
            </a:endParaRPr>
          </a:p>
        </p:txBody>
      </p:sp>
      <p:sp>
        <p:nvSpPr>
          <p:cNvPr id="240" name="Google Shape;240;p28"/>
          <p:cNvSpPr txBox="1"/>
          <p:nvPr/>
        </p:nvSpPr>
        <p:spPr>
          <a:xfrm>
            <a:off x="726421" y="6058719"/>
            <a:ext cx="5863400"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lt1"/>
                </a:solidFill>
                <a:latin typeface="Calibri"/>
                <a:ea typeface="Calibri"/>
                <a:cs typeface="Calibri"/>
                <a:sym typeface="Calibri"/>
              </a:rPr>
              <a:t>Sustainability means maintaining the world we live in</a:t>
            </a:r>
            <a:endParaRPr sz="1400" b="0" i="0" u="none" strike="noStrike" cap="none">
              <a:solidFill>
                <a:srgbClr val="000000"/>
              </a:solidFill>
              <a:latin typeface="Arial"/>
              <a:ea typeface="Arial"/>
              <a:cs typeface="Arial"/>
              <a:sym typeface="Arial"/>
            </a:endParaRPr>
          </a:p>
        </p:txBody>
      </p:sp>
      <p:pic>
        <p:nvPicPr>
          <p:cNvPr id="241" name="Google Shape;241;p28" descr="A close up of a logo&#10;&#10;Description automatically generated"/>
          <p:cNvPicPr preferRelativeResize="0"/>
          <p:nvPr/>
        </p:nvPicPr>
        <p:blipFill rotWithShape="1">
          <a:blip r:embed="rId6">
            <a:alphaModFix/>
          </a:blip>
          <a:srcRect/>
          <a:stretch/>
        </p:blipFill>
        <p:spPr>
          <a:xfrm>
            <a:off x="841126" y="1581096"/>
            <a:ext cx="9893300" cy="4572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2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189783" y="50882"/>
            <a:ext cx="5362975" cy="1836533"/>
          </a:xfrm>
          <a:prstGeom prst="rect">
            <a:avLst/>
          </a:prstGeom>
          <a:noFill/>
          <a:ln>
            <a:noFill/>
          </a:ln>
        </p:spPr>
      </p:pic>
      <p:pic>
        <p:nvPicPr>
          <p:cNvPr id="248" name="Google Shape;248;p29" descr="A picture containing phone  Description automatically generated"/>
          <p:cNvPicPr preferRelativeResize="0"/>
          <p:nvPr/>
        </p:nvPicPr>
        <p:blipFill rotWithShape="1">
          <a:blip r:embed="rId4">
            <a:alphaModFix/>
          </a:blip>
          <a:srcRect/>
          <a:stretch/>
        </p:blipFill>
        <p:spPr>
          <a:xfrm>
            <a:off x="1082597" y="457304"/>
            <a:ext cx="9792344" cy="615440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30"/>
          <p:cNvPicPr preferRelativeResize="0"/>
          <p:nvPr/>
        </p:nvPicPr>
        <p:blipFill rotWithShape="1">
          <a:blip r:embed="rId3">
            <a:alphaModFix/>
          </a:blip>
          <a:srcRect/>
          <a:stretch/>
        </p:blipFill>
        <p:spPr>
          <a:xfrm>
            <a:off x="1657311" y="-1791"/>
            <a:ext cx="8877377" cy="685979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p31" descr="A picture containing mirror  Description automatically generated"/>
          <p:cNvPicPr preferRelativeResize="0"/>
          <p:nvPr/>
        </p:nvPicPr>
        <p:blipFill rotWithShape="1">
          <a:blip r:embed="rId3">
            <a:alphaModFix/>
          </a:blip>
          <a:srcRect/>
          <a:stretch/>
        </p:blipFill>
        <p:spPr>
          <a:xfrm>
            <a:off x="5627282" y="1907932"/>
            <a:ext cx="5586133" cy="3582706"/>
          </a:xfrm>
          <a:prstGeom prst="rect">
            <a:avLst/>
          </a:prstGeom>
          <a:noFill/>
          <a:ln>
            <a:noFill/>
          </a:ln>
        </p:spPr>
      </p:pic>
      <p:pic>
        <p:nvPicPr>
          <p:cNvPr id="261" name="Google Shape;261;p31"/>
          <p:cNvPicPr preferRelativeResize="0"/>
          <p:nvPr/>
        </p:nvPicPr>
        <p:blipFill rotWithShape="1">
          <a:blip r:embed="rId4">
            <a:alphaModFix/>
          </a:blip>
          <a:srcRect/>
          <a:stretch/>
        </p:blipFill>
        <p:spPr>
          <a:xfrm>
            <a:off x="-1053125" y="368682"/>
            <a:ext cx="8626741" cy="1266792"/>
          </a:xfrm>
          <a:prstGeom prst="rect">
            <a:avLst/>
          </a:prstGeom>
          <a:noFill/>
          <a:ln>
            <a:noFill/>
          </a:ln>
        </p:spPr>
      </p:pic>
      <p:sp>
        <p:nvSpPr>
          <p:cNvPr id="262" name="Google Shape;262;p31"/>
          <p:cNvSpPr txBox="1"/>
          <p:nvPr/>
        </p:nvSpPr>
        <p:spPr>
          <a:xfrm rot="-60000">
            <a:off x="413610" y="655374"/>
            <a:ext cx="6960236"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Time to turn that invention switch on</a:t>
            </a:r>
            <a:endParaRPr sz="1400" b="0" i="0" u="none" strike="noStrike" cap="none">
              <a:solidFill>
                <a:srgbClr val="000000"/>
              </a:solidFill>
              <a:latin typeface="Arial"/>
              <a:ea typeface="Arial"/>
              <a:cs typeface="Arial"/>
              <a:sym typeface="Arial"/>
            </a:endParaRPr>
          </a:p>
        </p:txBody>
      </p:sp>
      <p:pic>
        <p:nvPicPr>
          <p:cNvPr id="263" name="Google Shape;263;p31" descr="A picture containing yellow  Description automatically generated"/>
          <p:cNvPicPr preferRelativeResize="0"/>
          <p:nvPr/>
        </p:nvPicPr>
        <p:blipFill rotWithShape="1">
          <a:blip r:embed="rId5">
            <a:alphaModFix/>
          </a:blip>
          <a:srcRect/>
          <a:stretch/>
        </p:blipFill>
        <p:spPr>
          <a:xfrm>
            <a:off x="1596993" y="1635474"/>
            <a:ext cx="4593469" cy="4996526"/>
          </a:xfrm>
          <a:prstGeom prst="rect">
            <a:avLst/>
          </a:prstGeom>
          <a:noFill/>
          <a:ln>
            <a:noFill/>
          </a:ln>
        </p:spPr>
      </p:pic>
      <p:sp>
        <p:nvSpPr>
          <p:cNvPr id="264" name="Google Shape;264;p31"/>
          <p:cNvSpPr txBox="1"/>
          <p:nvPr/>
        </p:nvSpPr>
        <p:spPr>
          <a:xfrm>
            <a:off x="6678758" y="2652890"/>
            <a:ext cx="4323644" cy="206210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dk1"/>
                </a:solidFill>
                <a:latin typeface="Calibri"/>
                <a:ea typeface="Calibri"/>
                <a:cs typeface="Calibri"/>
                <a:sym typeface="Calibri"/>
              </a:rPr>
              <a:t>How can you help protect the oceans?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dk1"/>
                </a:solidFill>
                <a:latin typeface="Calibri"/>
                <a:ea typeface="Calibri"/>
                <a:cs typeface="Calibri"/>
                <a:sym typeface="Calibri"/>
              </a:rPr>
              <a:t>Time to get inventing!</a:t>
            </a:r>
            <a:endParaRPr sz="1400" b="0" i="0" u="none" strike="noStrike" cap="none">
              <a:solidFill>
                <a:srgbClr val="000000"/>
              </a:solidFill>
              <a:latin typeface="Arial"/>
              <a:ea typeface="Arial"/>
              <a:cs typeface="Arial"/>
              <a:sym typeface="Arial"/>
            </a:endParaRPr>
          </a:p>
        </p:txBody>
      </p:sp>
      <p:pic>
        <p:nvPicPr>
          <p:cNvPr id="265" name="Google Shape;265;p31" descr="A picture containing black, drawing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560336" y="5125629"/>
            <a:ext cx="1636165" cy="709945"/>
          </a:xfrm>
          <a:prstGeom prst="rect">
            <a:avLst/>
          </a:prstGeom>
          <a:noFill/>
          <a:ln>
            <a:noFill/>
          </a:ln>
        </p:spPr>
      </p:pic>
      <p:pic>
        <p:nvPicPr>
          <p:cNvPr id="266" name="Google Shape;266;p31" descr="A close up of a toy  Description automatically generated"/>
          <p:cNvPicPr preferRelativeResize="0"/>
          <p:nvPr/>
        </p:nvPicPr>
        <p:blipFill rotWithShape="1">
          <a:blip r:embed="rId7">
            <a:alphaModFix/>
          </a:blip>
          <a:srcRect/>
          <a:stretch/>
        </p:blipFill>
        <p:spPr>
          <a:xfrm flipH="1">
            <a:off x="9125466" y="1358653"/>
            <a:ext cx="2939081" cy="181386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a:stretch/>
        </p:blipFill>
        <p:spPr>
          <a:xfrm>
            <a:off x="-588581" y="234723"/>
            <a:ext cx="7541287" cy="1628951"/>
          </a:xfrm>
          <a:prstGeom prst="rect">
            <a:avLst/>
          </a:prstGeom>
          <a:noFill/>
          <a:ln>
            <a:noFill/>
          </a:ln>
        </p:spPr>
      </p:pic>
      <p:pic>
        <p:nvPicPr>
          <p:cNvPr id="96" name="Google Shape;96;p14" descr="Little Inventors Inventions for Space challenge in Canada with NSERC and CSA"/>
          <p:cNvPicPr preferRelativeResize="0"/>
          <p:nvPr/>
        </p:nvPicPr>
        <p:blipFill rotWithShape="1">
          <a:blip r:embed="rId4">
            <a:alphaModFix/>
          </a:blip>
          <a:srcRect/>
          <a:stretch/>
        </p:blipFill>
        <p:spPr>
          <a:xfrm>
            <a:off x="545662" y="2421183"/>
            <a:ext cx="6096000" cy="3429000"/>
          </a:xfrm>
          <a:prstGeom prst="rect">
            <a:avLst/>
          </a:prstGeom>
          <a:noFill/>
          <a:ln>
            <a:noFill/>
          </a:ln>
        </p:spPr>
      </p:pic>
      <p:sp>
        <p:nvSpPr>
          <p:cNvPr id="97" name="Google Shape;97;p14"/>
          <p:cNvSpPr txBox="1"/>
          <p:nvPr/>
        </p:nvSpPr>
        <p:spPr>
          <a:xfrm rot="-60000">
            <a:off x="409967" y="507622"/>
            <a:ext cx="6367390" cy="107721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NSERC</a:t>
            </a:r>
            <a:r>
              <a:rPr lang="en-GB" sz="3200" b="0" i="0" u="none" strike="noStrike" cap="none">
                <a:solidFill>
                  <a:schemeClr val="dk1"/>
                </a:solidFill>
                <a:latin typeface="Calibri"/>
                <a:ea typeface="Calibri"/>
                <a:cs typeface="Calibri"/>
                <a:sym typeface="Calibri"/>
              </a:rPr>
              <a:t> and </a:t>
            </a:r>
            <a:r>
              <a:rPr lang="en-GB" sz="3200" b="1" i="0" u="none" strike="noStrike" cap="none">
                <a:solidFill>
                  <a:schemeClr val="dk1"/>
                </a:solidFill>
                <a:latin typeface="Calibri"/>
                <a:ea typeface="Calibri"/>
                <a:cs typeface="Calibri"/>
                <a:sym typeface="Calibri"/>
              </a:rPr>
              <a:t>CCUNESCO</a:t>
            </a:r>
            <a:r>
              <a:rPr lang="en-GB" sz="3200" b="0" i="0" u="none" strike="noStrike" cap="none">
                <a:solidFill>
                  <a:schemeClr val="dk1"/>
                </a:solidFill>
                <a:latin typeface="Calibri"/>
                <a:ea typeface="Calibri"/>
                <a:cs typeface="Calibri"/>
                <a:sym typeface="Calibri"/>
              </a:rPr>
              <a:t> want to hear from you!</a:t>
            </a:r>
            <a:endParaRPr sz="1400" b="0" i="0" u="none" strike="noStrike" cap="none">
              <a:solidFill>
                <a:srgbClr val="000000"/>
              </a:solidFill>
              <a:latin typeface="Arial"/>
              <a:ea typeface="Arial"/>
              <a:cs typeface="Arial"/>
              <a:sym typeface="Arial"/>
            </a:endParaRPr>
          </a:p>
        </p:txBody>
      </p:sp>
      <p:sp>
        <p:nvSpPr>
          <p:cNvPr id="98" name="Google Shape;98;p14"/>
          <p:cNvSpPr txBox="1"/>
          <p:nvPr/>
        </p:nvSpPr>
        <p:spPr>
          <a:xfrm>
            <a:off x="7047299" y="1867017"/>
            <a:ext cx="5242474" cy="107677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dk1"/>
                </a:solidFill>
                <a:latin typeface="Calibri"/>
                <a:ea typeface="Calibri"/>
                <a:cs typeface="Calibri"/>
                <a:sym typeface="Calibri"/>
              </a:rPr>
              <a:t>Take the plunge and become an ocean scientist with a new Little Inventors challenge...</a:t>
            </a:r>
            <a:endParaRPr sz="1600" b="0" i="0" u="none" strike="noStrike" cap="none">
              <a:solidFill>
                <a:schemeClr val="dk1"/>
              </a:solidFill>
              <a:latin typeface="Arial"/>
              <a:ea typeface="Arial"/>
              <a:cs typeface="Arial"/>
              <a:sym typeface="Arial"/>
            </a:endParaRPr>
          </a:p>
        </p:txBody>
      </p:sp>
      <p:pic>
        <p:nvPicPr>
          <p:cNvPr id="99" name="Google Shape;99;p14" descr="A close up of a logo  Description automatically generated"/>
          <p:cNvPicPr preferRelativeResize="0"/>
          <p:nvPr/>
        </p:nvPicPr>
        <p:blipFill rotWithShape="1">
          <a:blip r:embed="rId5">
            <a:alphaModFix/>
          </a:blip>
          <a:srcRect/>
          <a:stretch/>
        </p:blipFill>
        <p:spPr>
          <a:xfrm>
            <a:off x="7136523" y="3596640"/>
            <a:ext cx="4405974" cy="264853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Google Shape;272;p32" descr="A picture containing food  Description automatically generated"/>
          <p:cNvPicPr preferRelativeResize="0"/>
          <p:nvPr/>
        </p:nvPicPr>
        <p:blipFill rotWithShape="1">
          <a:blip r:embed="rId3">
            <a:alphaModFix/>
          </a:blip>
          <a:srcRect/>
          <a:stretch/>
        </p:blipFill>
        <p:spPr>
          <a:xfrm>
            <a:off x="209730" y="367054"/>
            <a:ext cx="11806422" cy="6330639"/>
          </a:xfrm>
          <a:prstGeom prst="rect">
            <a:avLst/>
          </a:prstGeom>
          <a:noFill/>
          <a:ln>
            <a:noFill/>
          </a:ln>
        </p:spPr>
      </p:pic>
      <p:pic>
        <p:nvPicPr>
          <p:cNvPr id="273" name="Google Shape;273;p32"/>
          <p:cNvPicPr preferRelativeResize="0"/>
          <p:nvPr/>
        </p:nvPicPr>
        <p:blipFill rotWithShape="1">
          <a:blip r:embed="rId4">
            <a:alphaModFix/>
          </a:blip>
          <a:srcRect/>
          <a:stretch/>
        </p:blipFill>
        <p:spPr>
          <a:xfrm>
            <a:off x="-1053124" y="368682"/>
            <a:ext cx="4339604" cy="1266792"/>
          </a:xfrm>
          <a:prstGeom prst="rect">
            <a:avLst/>
          </a:prstGeom>
          <a:noFill/>
          <a:ln>
            <a:noFill/>
          </a:ln>
        </p:spPr>
      </p:pic>
      <p:sp>
        <p:nvSpPr>
          <p:cNvPr id="274" name="Google Shape;274;p32"/>
          <p:cNvSpPr txBox="1"/>
          <p:nvPr/>
        </p:nvSpPr>
        <p:spPr>
          <a:xfrm rot="-60000">
            <a:off x="413921" y="691086"/>
            <a:ext cx="2867673"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Finding ideas</a:t>
            </a:r>
            <a:endParaRPr sz="1400" b="0" i="0" u="none" strike="noStrike" cap="none">
              <a:solidFill>
                <a:srgbClr val="000000"/>
              </a:solidFill>
              <a:latin typeface="Arial"/>
              <a:ea typeface="Arial"/>
              <a:cs typeface="Arial"/>
              <a:sym typeface="Arial"/>
            </a:endParaRPr>
          </a:p>
        </p:txBody>
      </p:sp>
      <p:pic>
        <p:nvPicPr>
          <p:cNvPr id="275" name="Google Shape;275;p32" descr="A close up of a logo&#10;&#10;Description automatically generated"/>
          <p:cNvPicPr preferRelativeResize="0"/>
          <p:nvPr/>
        </p:nvPicPr>
        <p:blipFill rotWithShape="1">
          <a:blip r:embed="rId5">
            <a:alphaModFix/>
          </a:blip>
          <a:srcRect/>
          <a:stretch/>
        </p:blipFill>
        <p:spPr>
          <a:xfrm>
            <a:off x="997307" y="590406"/>
            <a:ext cx="10033000" cy="6108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33" descr="A picture containing knife  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b="43777"/>
          <a:stretch/>
        </p:blipFill>
        <p:spPr>
          <a:xfrm>
            <a:off x="0" y="4583162"/>
            <a:ext cx="12192000" cy="2499088"/>
          </a:xfrm>
          <a:prstGeom prst="rect">
            <a:avLst/>
          </a:prstGeom>
          <a:noFill/>
          <a:ln>
            <a:noFill/>
          </a:ln>
        </p:spPr>
      </p:pic>
      <p:pic>
        <p:nvPicPr>
          <p:cNvPr id="281" name="Google Shape;281;p33" descr="A screenshot of a computer  Description automatically generated"/>
          <p:cNvPicPr preferRelativeResize="0"/>
          <p:nvPr/>
        </p:nvPicPr>
        <p:blipFill rotWithShape="1">
          <a:blip r:embed="rId4">
            <a:alphaModFix/>
          </a:blip>
          <a:srcRect/>
          <a:stretch/>
        </p:blipFill>
        <p:spPr>
          <a:xfrm>
            <a:off x="521088" y="1643705"/>
            <a:ext cx="8675666" cy="4353903"/>
          </a:xfrm>
          <a:prstGeom prst="rect">
            <a:avLst/>
          </a:prstGeom>
          <a:noFill/>
          <a:ln>
            <a:noFill/>
          </a:ln>
        </p:spPr>
      </p:pic>
      <p:pic>
        <p:nvPicPr>
          <p:cNvPr id="282" name="Google Shape;282;p3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053124" y="368682"/>
            <a:ext cx="5627828" cy="1266792"/>
          </a:xfrm>
          <a:prstGeom prst="rect">
            <a:avLst/>
          </a:prstGeom>
          <a:noFill/>
          <a:ln>
            <a:noFill/>
          </a:ln>
        </p:spPr>
      </p:pic>
      <p:sp>
        <p:nvSpPr>
          <p:cNvPr id="283" name="Google Shape;283;p33"/>
          <p:cNvSpPr txBox="1"/>
          <p:nvPr/>
        </p:nvSpPr>
        <p:spPr>
          <a:xfrm rot="-60000">
            <a:off x="413823" y="679843"/>
            <a:ext cx="4156094"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Want to know more?</a:t>
            </a:r>
            <a:endParaRPr sz="1400" b="0" i="0" u="none" strike="noStrike" cap="none">
              <a:solidFill>
                <a:srgbClr val="000000"/>
              </a:solidFill>
              <a:latin typeface="Arial"/>
              <a:ea typeface="Arial"/>
              <a:cs typeface="Arial"/>
              <a:sym typeface="Arial"/>
            </a:endParaRPr>
          </a:p>
        </p:txBody>
      </p:sp>
      <p:sp>
        <p:nvSpPr>
          <p:cNvPr id="284" name="Google Shape;284;p33"/>
          <p:cNvSpPr txBox="1"/>
          <p:nvPr/>
        </p:nvSpPr>
        <p:spPr>
          <a:xfrm>
            <a:off x="933905" y="1992604"/>
            <a:ext cx="8034249" cy="3693319"/>
          </a:xfrm>
          <a:prstGeom prst="rect">
            <a:avLst/>
          </a:prstGeom>
          <a:noFill/>
          <a:ln>
            <a:noFill/>
          </a:ln>
        </p:spPr>
        <p:txBody>
          <a:bodyPr spcFirstLastPara="1" wrap="square" lIns="91425" tIns="45700" rIns="91425" bIns="45700" anchor="t" anchorCtr="0">
            <a:noAutofit/>
          </a:bodyPr>
          <a:lstStyle/>
          <a:p>
            <a:pPr marL="0" marR="0" lvl="0" indent="0" algn="l" rtl="0">
              <a:lnSpc>
                <a:spcPct val="200000"/>
              </a:lnSpc>
              <a:spcBef>
                <a:spcPts val="0"/>
              </a:spcBef>
              <a:spcAft>
                <a:spcPts val="0"/>
              </a:spcAft>
              <a:buClr>
                <a:srgbClr val="000000"/>
              </a:buClr>
              <a:buSzPts val="2800"/>
              <a:buFont typeface="Arial"/>
              <a:buNone/>
            </a:pPr>
            <a:r>
              <a:rPr lang="en-GB" sz="2800" b="0" i="0" u="none" strike="noStrike" cap="none">
                <a:solidFill>
                  <a:schemeClr val="dk1"/>
                </a:solidFill>
                <a:latin typeface="Calibri"/>
                <a:ea typeface="Calibri"/>
                <a:cs typeface="Calibri"/>
                <a:sym typeface="Calibri"/>
              </a:rPr>
              <a:t>Check out our next two resources on the Oceans</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chemeClr val="dk1"/>
              </a:buClr>
              <a:buSzPts val="2400"/>
              <a:buFont typeface="Calibri"/>
              <a:buAutoNum type="arabicPeriod"/>
            </a:pPr>
            <a:r>
              <a:rPr lang="en-GB" sz="2400" b="0" i="0" u="none" strike="noStrike" cap="none">
                <a:solidFill>
                  <a:schemeClr val="dk1"/>
                </a:solidFill>
                <a:latin typeface="Calibri"/>
                <a:ea typeface="Calibri"/>
                <a:cs typeface="Calibri"/>
                <a:sym typeface="Calibri"/>
              </a:rPr>
              <a:t>A world of pollution </a:t>
            </a:r>
            <a:endParaRPr sz="1400" b="0" i="0" u="none" strike="noStrike" cap="none">
              <a:solidFill>
                <a:srgbClr val="000000"/>
              </a:solidFill>
              <a:latin typeface="Arial"/>
              <a:ea typeface="Arial"/>
              <a:cs typeface="Arial"/>
              <a:sym typeface="Arial"/>
            </a:endParaRPr>
          </a:p>
          <a:p>
            <a:pPr marL="742950" marR="0" lvl="0" indent="-742950" algn="l" rtl="0">
              <a:lnSpc>
                <a:spcPct val="100000"/>
              </a:lnSpc>
              <a:spcBef>
                <a:spcPts val="0"/>
              </a:spcBef>
              <a:spcAft>
                <a:spcPts val="0"/>
              </a:spcAft>
              <a:buClr>
                <a:schemeClr val="dk1"/>
              </a:buClr>
              <a:buSzPts val="2400"/>
              <a:buFont typeface="Calibri"/>
              <a:buAutoNum type="arabicPeriod"/>
            </a:pPr>
            <a:r>
              <a:rPr lang="en-GB" sz="2400" b="0" i="0" u="none" strike="noStrike" cap="none">
                <a:solidFill>
                  <a:schemeClr val="dk1"/>
                </a:solidFill>
                <a:latin typeface="Calibri"/>
                <a:ea typeface="Calibri"/>
                <a:cs typeface="Calibri"/>
                <a:sym typeface="Calibri"/>
              </a:rPr>
              <a:t>Oceans: Climate power (release date 8 June 2020)</a:t>
            </a:r>
            <a:endParaRPr sz="1400" b="0" i="0" u="none" strike="noStrike" cap="none">
              <a:solidFill>
                <a:srgbClr val="000000"/>
              </a:solidFill>
              <a:latin typeface="Arial"/>
              <a:ea typeface="Arial"/>
              <a:cs typeface="Arial"/>
              <a:sym typeface="Arial"/>
            </a:endParaRPr>
          </a:p>
          <a:p>
            <a:pPr marL="0" marR="0" lvl="0" indent="0" algn="l" rtl="0">
              <a:lnSpc>
                <a:spcPct val="200000"/>
              </a:lnSpc>
              <a:spcBef>
                <a:spcPts val="0"/>
              </a:spcBef>
              <a:spcAft>
                <a:spcPts val="0"/>
              </a:spcAft>
              <a:buClr>
                <a:srgbClr val="000000"/>
              </a:buClr>
              <a:buSzPts val="2000"/>
              <a:buFont typeface="Arial"/>
              <a:buNone/>
            </a:pPr>
            <a:r>
              <a:rPr lang="en-GB" sz="2000" b="0" i="0" u="none" strike="noStrike" cap="none">
                <a:solidFill>
                  <a:schemeClr val="dk1"/>
                </a:solidFill>
                <a:latin typeface="Calibri"/>
                <a:ea typeface="Calibri"/>
                <a:cs typeface="Calibri"/>
                <a:sym typeface="Calibri"/>
              </a:rPr>
              <a:t>And some other useful links!</a:t>
            </a:r>
            <a:endParaRPr sz="1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chemeClr val="dk1"/>
              </a:buClr>
              <a:buSzPts val="1800"/>
              <a:buFont typeface="Arial"/>
              <a:buChar char="•"/>
            </a:pPr>
            <a:r>
              <a:rPr lang="en-GB" sz="1800" b="0" i="0" u="sng" strike="noStrike" cap="none">
                <a:solidFill>
                  <a:schemeClr val="hlink"/>
                </a:solidFill>
                <a:latin typeface="Calibri"/>
                <a:ea typeface="Calibri"/>
                <a:cs typeface="Calibri"/>
                <a:sym typeface="Calibri"/>
                <a:hlinkClick r:id="rId6"/>
              </a:rPr>
              <a:t>United Nations Decade of Ocean Science</a:t>
            </a:r>
            <a:endParaRPr sz="1800" b="0" i="0" u="none" strike="noStrike" cap="none">
              <a:solidFill>
                <a:schemeClr val="dk1"/>
              </a:solidFill>
              <a:latin typeface="Calibri"/>
              <a:ea typeface="Calibri"/>
              <a:cs typeface="Calibri"/>
              <a:sym typeface="Calibri"/>
            </a:endParaRPr>
          </a:p>
          <a:p>
            <a:pPr marL="571500" marR="0" lvl="0" indent="-571500" algn="l" rtl="0">
              <a:lnSpc>
                <a:spcPct val="100000"/>
              </a:lnSpc>
              <a:spcBef>
                <a:spcPts val="0"/>
              </a:spcBef>
              <a:spcAft>
                <a:spcPts val="0"/>
              </a:spcAft>
              <a:buClr>
                <a:schemeClr val="dk1"/>
              </a:buClr>
              <a:buSzPts val="1800"/>
              <a:buFont typeface="Arial"/>
              <a:buChar char="•"/>
            </a:pPr>
            <a:r>
              <a:rPr lang="en-GB" sz="1800" b="0" i="0" u="sng" strike="noStrike" cap="none">
                <a:solidFill>
                  <a:schemeClr val="hlink"/>
                </a:solidFill>
                <a:latin typeface="Calibri"/>
                <a:ea typeface="Calibri"/>
                <a:cs typeface="Calibri"/>
                <a:sym typeface="Calibri"/>
                <a:hlinkClick r:id="rId7"/>
              </a:rPr>
              <a:t>Ocean Literacy portal </a:t>
            </a:r>
            <a:endParaRPr sz="1800" b="0" i="0" u="none" strike="noStrike" cap="none">
              <a:solidFill>
                <a:schemeClr val="dk1"/>
              </a:solidFill>
              <a:latin typeface="Calibri"/>
              <a:ea typeface="Calibri"/>
              <a:cs typeface="Calibri"/>
              <a:sym typeface="Calibri"/>
            </a:endParaRPr>
          </a:p>
          <a:p>
            <a:pPr marL="571500" marR="0" lvl="0" indent="-571500" algn="l" rtl="0">
              <a:lnSpc>
                <a:spcPct val="100000"/>
              </a:lnSpc>
              <a:spcBef>
                <a:spcPts val="0"/>
              </a:spcBef>
              <a:spcAft>
                <a:spcPts val="0"/>
              </a:spcAft>
              <a:buClr>
                <a:schemeClr val="dk1"/>
              </a:buClr>
              <a:buSzPts val="1800"/>
              <a:buFont typeface="Arial"/>
              <a:buChar char="•"/>
            </a:pPr>
            <a:r>
              <a:rPr lang="en-GB" sz="1800" b="0" i="0" u="sng" strike="noStrike" cap="none">
                <a:solidFill>
                  <a:schemeClr val="hlink"/>
                </a:solidFill>
                <a:latin typeface="Calibri"/>
                <a:ea typeface="Calibri"/>
                <a:cs typeface="Calibri"/>
                <a:sym typeface="Calibri"/>
                <a:hlinkClick r:id="rId8"/>
              </a:rPr>
              <a:t>Fisheries and Oceans Canada </a:t>
            </a:r>
            <a:endParaRPr sz="1800" b="0" i="0" u="none" strike="noStrike" cap="none">
              <a:solidFill>
                <a:schemeClr val="dk1"/>
              </a:solidFill>
              <a:latin typeface="Calibri"/>
              <a:ea typeface="Calibri"/>
              <a:cs typeface="Calibri"/>
              <a:sym typeface="Calibri"/>
            </a:endParaRPr>
          </a:p>
          <a:p>
            <a:pPr marL="571500" marR="0" lvl="0" indent="-45720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285" name="Google Shape;285;p33" descr="A picture containing black, drawing  Description automatically generated"/>
          <p:cNvPicPr preferRelativeResize="0"/>
          <p:nvPr/>
        </p:nvPicPr>
        <p:blipFill rotWithShape="1">
          <a:blip r:embed="rId9">
            <a:alphaModFix/>
          </a:blip>
          <a:srcRect/>
          <a:stretch/>
        </p:blipFill>
        <p:spPr>
          <a:xfrm rot="535808">
            <a:off x="7105869" y="5556577"/>
            <a:ext cx="1812237" cy="786344"/>
          </a:xfrm>
          <a:prstGeom prst="rect">
            <a:avLst/>
          </a:prstGeom>
          <a:noFill/>
          <a:ln>
            <a:noFill/>
          </a:ln>
        </p:spPr>
      </p:pic>
      <p:pic>
        <p:nvPicPr>
          <p:cNvPr id="286" name="Google Shape;286;p33" descr="A close up of a logo  Description automatically generated"/>
          <p:cNvPicPr preferRelativeResize="0"/>
          <p:nvPr/>
        </p:nvPicPr>
        <p:blipFill rotWithShape="1">
          <a:blip r:embed="rId10">
            <a:alphaModFix/>
          </a:blip>
          <a:srcRect/>
          <a:stretch/>
        </p:blipFill>
        <p:spPr>
          <a:xfrm>
            <a:off x="8471765" y="1152206"/>
            <a:ext cx="2786330" cy="952838"/>
          </a:xfrm>
          <a:prstGeom prst="rect">
            <a:avLst/>
          </a:prstGeom>
          <a:noFill/>
          <a:ln>
            <a:noFill/>
          </a:ln>
        </p:spPr>
      </p:pic>
      <p:pic>
        <p:nvPicPr>
          <p:cNvPr id="287" name="Google Shape;287;p33" descr="A picture containing table, drawing  Description automatically generated"/>
          <p:cNvPicPr preferRelativeResize="0"/>
          <p:nvPr/>
        </p:nvPicPr>
        <p:blipFill rotWithShape="1">
          <a:blip r:embed="rId11">
            <a:alphaModFix/>
          </a:blip>
          <a:srcRect/>
          <a:stretch/>
        </p:blipFill>
        <p:spPr>
          <a:xfrm>
            <a:off x="10052536" y="2988147"/>
            <a:ext cx="1219200" cy="2362200"/>
          </a:xfrm>
          <a:prstGeom prst="rect">
            <a:avLst/>
          </a:prstGeom>
          <a:noFill/>
          <a:ln>
            <a:noFill/>
          </a:ln>
        </p:spPr>
      </p:pic>
      <p:pic>
        <p:nvPicPr>
          <p:cNvPr id="288" name="Google Shape;288;p33" descr="A picture containing drawing  Description automatically generated"/>
          <p:cNvPicPr preferRelativeResize="0"/>
          <p:nvPr/>
        </p:nvPicPr>
        <p:blipFill rotWithShape="1">
          <a:blip r:embed="rId12" cstate="screen">
            <a:alphaModFix/>
            <a:extLst>
              <a:ext uri="{28A0092B-C50C-407E-A947-70E740481C1C}">
                <a14:useLocalDpi xmlns:a14="http://schemas.microsoft.com/office/drawing/2010/main"/>
              </a:ext>
            </a:extLst>
          </a:blip>
          <a:srcRect/>
          <a:stretch/>
        </p:blipFill>
        <p:spPr>
          <a:xfrm rot="-1790645">
            <a:off x="1115973" y="5775963"/>
            <a:ext cx="1324802" cy="71669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pic>
        <p:nvPicPr>
          <p:cNvPr id="293" name="Google Shape;293;p34" descr="A picture containing knife  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b="43777"/>
          <a:stretch/>
        </p:blipFill>
        <p:spPr>
          <a:xfrm>
            <a:off x="0" y="4583162"/>
            <a:ext cx="12192000" cy="2499088"/>
          </a:xfrm>
          <a:prstGeom prst="rect">
            <a:avLst/>
          </a:prstGeom>
          <a:noFill/>
          <a:ln>
            <a:noFill/>
          </a:ln>
        </p:spPr>
      </p:pic>
      <p:pic>
        <p:nvPicPr>
          <p:cNvPr id="294" name="Google Shape;294;p34" descr="A picture containing table, drawing  Description automatically generated"/>
          <p:cNvPicPr preferRelativeResize="0"/>
          <p:nvPr/>
        </p:nvPicPr>
        <p:blipFill rotWithShape="1">
          <a:blip r:embed="rId4">
            <a:alphaModFix/>
          </a:blip>
          <a:srcRect/>
          <a:stretch/>
        </p:blipFill>
        <p:spPr>
          <a:xfrm>
            <a:off x="10052536" y="2988147"/>
            <a:ext cx="1219200" cy="2362200"/>
          </a:xfrm>
          <a:prstGeom prst="rect">
            <a:avLst/>
          </a:prstGeom>
          <a:noFill/>
          <a:ln>
            <a:noFill/>
          </a:ln>
        </p:spPr>
      </p:pic>
      <p:pic>
        <p:nvPicPr>
          <p:cNvPr id="295" name="Google Shape;295;p34" descr="A picture containing meter, clock  Description automatically generated"/>
          <p:cNvPicPr preferRelativeResize="0"/>
          <p:nvPr/>
        </p:nvPicPr>
        <p:blipFill rotWithShape="1">
          <a:blip r:embed="rId5">
            <a:alphaModFix/>
          </a:blip>
          <a:srcRect/>
          <a:stretch/>
        </p:blipFill>
        <p:spPr>
          <a:xfrm>
            <a:off x="4515800" y="3443265"/>
            <a:ext cx="1756266" cy="455885"/>
          </a:xfrm>
          <a:prstGeom prst="rect">
            <a:avLst/>
          </a:prstGeom>
          <a:noFill/>
          <a:ln>
            <a:noFill/>
          </a:ln>
        </p:spPr>
      </p:pic>
      <p:pic>
        <p:nvPicPr>
          <p:cNvPr id="296" name="Google Shape;296;p34" descr="A drawing of a face  Description automatically generated"/>
          <p:cNvPicPr preferRelativeResize="0"/>
          <p:nvPr/>
        </p:nvPicPr>
        <p:blipFill rotWithShape="1">
          <a:blip r:embed="rId6">
            <a:alphaModFix/>
          </a:blip>
          <a:srcRect/>
          <a:stretch/>
        </p:blipFill>
        <p:spPr>
          <a:xfrm>
            <a:off x="4534309" y="1744193"/>
            <a:ext cx="2155526" cy="1030903"/>
          </a:xfrm>
          <a:prstGeom prst="rect">
            <a:avLst/>
          </a:prstGeom>
          <a:noFill/>
          <a:ln>
            <a:noFill/>
          </a:ln>
        </p:spPr>
      </p:pic>
      <p:pic>
        <p:nvPicPr>
          <p:cNvPr id="297" name="Google Shape;297;p34"/>
          <p:cNvPicPr preferRelativeResize="0"/>
          <p:nvPr/>
        </p:nvPicPr>
        <p:blipFill rotWithShape="1">
          <a:blip r:embed="rId7" cstate="screen">
            <a:alphaModFix/>
            <a:extLst>
              <a:ext uri="{28A0092B-C50C-407E-A947-70E740481C1C}">
                <a14:useLocalDpi xmlns:a14="http://schemas.microsoft.com/office/drawing/2010/main"/>
              </a:ext>
            </a:extLst>
          </a:blip>
          <a:srcRect l="20090" t="20780" r="24332" b="46757"/>
          <a:stretch/>
        </p:blipFill>
        <p:spPr>
          <a:xfrm>
            <a:off x="1018563" y="1650254"/>
            <a:ext cx="2683823" cy="1108248"/>
          </a:xfrm>
          <a:prstGeom prst="rect">
            <a:avLst/>
          </a:prstGeom>
          <a:noFill/>
          <a:ln>
            <a:noFill/>
          </a:ln>
        </p:spPr>
      </p:pic>
      <p:pic>
        <p:nvPicPr>
          <p:cNvPr id="298" name="Google Shape;298;p34" descr="A close up of a sign  Description automatically generated"/>
          <p:cNvPicPr preferRelativeResize="0"/>
          <p:nvPr/>
        </p:nvPicPr>
        <p:blipFill rotWithShape="1">
          <a:blip r:embed="rId8">
            <a:alphaModFix/>
          </a:blip>
          <a:srcRect/>
          <a:stretch/>
        </p:blipFill>
        <p:spPr>
          <a:xfrm>
            <a:off x="6865333" y="1276392"/>
            <a:ext cx="2835714" cy="1771400"/>
          </a:xfrm>
          <a:prstGeom prst="rect">
            <a:avLst/>
          </a:prstGeom>
          <a:noFill/>
          <a:ln>
            <a:noFill/>
          </a:ln>
        </p:spPr>
      </p:pic>
      <p:sp>
        <p:nvSpPr>
          <p:cNvPr id="299" name="Google Shape;299;p34"/>
          <p:cNvSpPr txBox="1"/>
          <p:nvPr/>
        </p:nvSpPr>
        <p:spPr>
          <a:xfrm>
            <a:off x="4426934" y="1347179"/>
            <a:ext cx="1845132" cy="27699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chemeClr val="dk1"/>
                </a:solidFill>
                <a:latin typeface="Calibri"/>
                <a:ea typeface="Calibri"/>
                <a:cs typeface="Calibri"/>
                <a:sym typeface="Calibri"/>
              </a:rPr>
              <a:t>In partnership with</a:t>
            </a:r>
            <a:endParaRPr sz="1400" b="0" i="0" u="none" strike="noStrike" cap="none">
              <a:solidFill>
                <a:srgbClr val="000000"/>
              </a:solidFill>
              <a:latin typeface="Arial"/>
              <a:ea typeface="Arial"/>
              <a:cs typeface="Arial"/>
              <a:sym typeface="Arial"/>
            </a:endParaRPr>
          </a:p>
        </p:txBody>
      </p:sp>
      <p:sp>
        <p:nvSpPr>
          <p:cNvPr id="300" name="Google Shape;300;p34"/>
          <p:cNvSpPr txBox="1"/>
          <p:nvPr/>
        </p:nvSpPr>
        <p:spPr>
          <a:xfrm>
            <a:off x="4426934" y="3092235"/>
            <a:ext cx="1845132" cy="25391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dk1"/>
                </a:solidFill>
                <a:latin typeface="Calibri"/>
                <a:ea typeface="Calibri"/>
                <a:cs typeface="Calibri"/>
                <a:sym typeface="Calibri"/>
              </a:rPr>
              <a:t>In collaboration with</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607999" y="1595717"/>
            <a:ext cx="4973586" cy="3843225"/>
          </a:xfrm>
          <a:prstGeom prst="rect">
            <a:avLst/>
          </a:prstGeom>
          <a:noFill/>
          <a:ln>
            <a:noFill/>
          </a:ln>
        </p:spPr>
      </p:pic>
      <p:pic>
        <p:nvPicPr>
          <p:cNvPr id="106" name="Google Shape;106;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15540" y="328925"/>
            <a:ext cx="7958667" cy="1266792"/>
          </a:xfrm>
          <a:prstGeom prst="rect">
            <a:avLst/>
          </a:prstGeom>
          <a:noFill/>
          <a:ln>
            <a:noFill/>
          </a:ln>
        </p:spPr>
      </p:pic>
      <p:sp>
        <p:nvSpPr>
          <p:cNvPr id="107" name="Google Shape;107;p15"/>
          <p:cNvSpPr txBox="1"/>
          <p:nvPr/>
        </p:nvSpPr>
        <p:spPr>
          <a:xfrm rot="-60000">
            <a:off x="413191" y="634076"/>
            <a:ext cx="6367390"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To enter the challenge…</a:t>
            </a:r>
            <a:endParaRPr sz="1400" b="0" i="0" u="none" strike="noStrike" cap="none">
              <a:solidFill>
                <a:srgbClr val="000000"/>
              </a:solidFill>
              <a:latin typeface="Arial"/>
              <a:ea typeface="Arial"/>
              <a:cs typeface="Arial"/>
              <a:sym typeface="Arial"/>
            </a:endParaRPr>
          </a:p>
        </p:txBody>
      </p:sp>
      <p:sp>
        <p:nvSpPr>
          <p:cNvPr id="108" name="Google Shape;108;p15"/>
          <p:cNvSpPr txBox="1"/>
          <p:nvPr/>
        </p:nvSpPr>
        <p:spPr>
          <a:xfrm>
            <a:off x="807638" y="2042733"/>
            <a:ext cx="6367390"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en-GB" sz="3600" b="0" i="0" u="none" strike="noStrike" cap="none">
                <a:solidFill>
                  <a:schemeClr val="dk1"/>
                </a:solidFill>
                <a:latin typeface="Calibri"/>
                <a:ea typeface="Calibri"/>
                <a:cs typeface="Calibri"/>
                <a:sym typeface="Calibri"/>
              </a:rPr>
              <a:t>...It’s simple!</a:t>
            </a:r>
            <a:endParaRPr sz="3600" b="0" i="0" u="none" strike="noStrike" cap="none">
              <a:solidFill>
                <a:schemeClr val="dk1"/>
              </a:solidFill>
              <a:latin typeface="Calibri"/>
              <a:ea typeface="Calibri"/>
              <a:cs typeface="Calibri"/>
              <a:sym typeface="Calibri"/>
            </a:endParaRPr>
          </a:p>
        </p:txBody>
      </p:sp>
      <p:sp>
        <p:nvSpPr>
          <p:cNvPr id="109" name="Google Shape;109;p15"/>
          <p:cNvSpPr txBox="1"/>
          <p:nvPr/>
        </p:nvSpPr>
        <p:spPr>
          <a:xfrm>
            <a:off x="807638" y="3014775"/>
            <a:ext cx="5503515" cy="2308324"/>
          </a:xfrm>
          <a:prstGeom prst="rect">
            <a:avLst/>
          </a:prstGeom>
          <a:noFill/>
          <a:ln>
            <a:noFill/>
          </a:ln>
        </p:spPr>
        <p:txBody>
          <a:bodyPr spcFirstLastPara="1" wrap="square" lIns="91425" tIns="45700" rIns="91425" bIns="45700" anchor="t" anchorCtr="0">
            <a:noAutofit/>
          </a:bodyPr>
          <a:lstStyle/>
          <a:p>
            <a:pPr marL="571500" marR="0" lvl="0" indent="-571500" algn="l" rtl="0">
              <a:lnSpc>
                <a:spcPct val="100000"/>
              </a:lnSpc>
              <a:spcBef>
                <a:spcPts val="0"/>
              </a:spcBef>
              <a:spcAft>
                <a:spcPts val="0"/>
              </a:spcAft>
              <a:buClr>
                <a:schemeClr val="dk1"/>
              </a:buClr>
              <a:buSzPts val="3600"/>
              <a:buFont typeface="Arial"/>
              <a:buChar char="•"/>
            </a:pPr>
            <a:r>
              <a:rPr lang="en-GB" sz="3600" b="0" i="0" u="none" strike="noStrike" cap="none">
                <a:solidFill>
                  <a:schemeClr val="dk1"/>
                </a:solidFill>
                <a:latin typeface="Calibri"/>
                <a:ea typeface="Calibri"/>
                <a:cs typeface="Calibri"/>
                <a:sym typeface="Calibri"/>
              </a:rPr>
              <a:t>Find out about oceans!</a:t>
            </a:r>
            <a:endParaRPr sz="1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chemeClr val="dk1"/>
              </a:buClr>
              <a:buSzPts val="3600"/>
              <a:buFont typeface="Arial"/>
              <a:buChar char="•"/>
            </a:pPr>
            <a:r>
              <a:rPr lang="en-GB" sz="3600" b="0" i="0" u="none" strike="noStrike" cap="none">
                <a:solidFill>
                  <a:schemeClr val="dk1"/>
                </a:solidFill>
                <a:latin typeface="Calibri"/>
                <a:ea typeface="Calibri"/>
                <a:cs typeface="Calibri"/>
                <a:sym typeface="Calibri"/>
              </a:rPr>
              <a:t>Think up and draw </a:t>
            </a:r>
            <a:br>
              <a:rPr lang="en-GB" sz="3600" b="0" i="0" u="none" strike="noStrike" cap="none">
                <a:solidFill>
                  <a:schemeClr val="dk1"/>
                </a:solidFill>
                <a:latin typeface="Calibri"/>
                <a:ea typeface="Calibri"/>
                <a:cs typeface="Calibri"/>
                <a:sym typeface="Calibri"/>
              </a:rPr>
            </a:br>
            <a:r>
              <a:rPr lang="en-GB" sz="3600" b="0" i="0" u="none" strike="noStrike" cap="none">
                <a:solidFill>
                  <a:schemeClr val="dk1"/>
                </a:solidFill>
                <a:latin typeface="Calibri"/>
                <a:ea typeface="Calibri"/>
                <a:cs typeface="Calibri"/>
                <a:sym typeface="Calibri"/>
              </a:rPr>
              <a:t>an invention </a:t>
            </a:r>
            <a:endParaRPr sz="1400" b="0" i="0" u="none" strike="noStrike" cap="none">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chemeClr val="dk1"/>
              </a:buClr>
              <a:buSzPts val="3600"/>
              <a:buFont typeface="Arial"/>
              <a:buChar char="•"/>
            </a:pPr>
            <a:r>
              <a:rPr lang="en-GB" sz="3600" b="0" i="0" u="none" strike="noStrike" cap="none">
                <a:solidFill>
                  <a:schemeClr val="dk1"/>
                </a:solidFill>
                <a:latin typeface="Calibri"/>
                <a:ea typeface="Calibri"/>
                <a:cs typeface="Calibri"/>
                <a:sym typeface="Calibri"/>
              </a:rPr>
              <a:t>Share it with us!</a:t>
            </a:r>
            <a:endParaRPr sz="1400" b="0" i="0" u="none" strike="noStrike" cap="none">
              <a:solidFill>
                <a:srgbClr val="000000"/>
              </a:solidFill>
              <a:latin typeface="Arial"/>
              <a:ea typeface="Arial"/>
              <a:cs typeface="Arial"/>
              <a:sym typeface="Arial"/>
            </a:endParaRPr>
          </a:p>
        </p:txBody>
      </p:sp>
      <p:pic>
        <p:nvPicPr>
          <p:cNvPr id="110" name="Google Shape;110;p15" descr="A picture containing drawing  Description automatically generated"/>
          <p:cNvPicPr preferRelativeResize="0"/>
          <p:nvPr/>
        </p:nvPicPr>
        <p:blipFill rotWithShape="1">
          <a:blip r:embed="rId5">
            <a:alphaModFix/>
          </a:blip>
          <a:srcRect/>
          <a:stretch/>
        </p:blipFill>
        <p:spPr>
          <a:xfrm>
            <a:off x="8905365" y="5172635"/>
            <a:ext cx="750300" cy="784717"/>
          </a:xfrm>
          <a:prstGeom prst="rect">
            <a:avLst/>
          </a:prstGeom>
          <a:noFill/>
          <a:ln>
            <a:noFill/>
          </a:ln>
        </p:spPr>
      </p:pic>
      <p:pic>
        <p:nvPicPr>
          <p:cNvPr id="111" name="Google Shape;111;p15" descr="A close up of a logo  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6843127" y="1029673"/>
            <a:ext cx="4940300" cy="635000"/>
          </a:xfrm>
          <a:prstGeom prst="rect">
            <a:avLst/>
          </a:prstGeom>
          <a:noFill/>
          <a:ln>
            <a:noFill/>
          </a:ln>
        </p:spPr>
      </p:pic>
      <p:pic>
        <p:nvPicPr>
          <p:cNvPr id="112" name="Google Shape;112;p15" descr="A close up of a logo  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403465" y="5568458"/>
            <a:ext cx="2501900" cy="635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16" descr="A picture containing computer  Description automatically generated"/>
          <p:cNvPicPr preferRelativeResize="0"/>
          <p:nvPr/>
        </p:nvPicPr>
        <p:blipFill rotWithShape="1">
          <a:blip r:embed="rId3">
            <a:alphaModFix/>
          </a:blip>
          <a:srcRect/>
          <a:stretch/>
        </p:blipFill>
        <p:spPr>
          <a:xfrm>
            <a:off x="1118143" y="788893"/>
            <a:ext cx="9955713" cy="5935527"/>
          </a:xfrm>
          <a:prstGeom prst="rect">
            <a:avLst/>
          </a:prstGeom>
          <a:noFill/>
          <a:ln>
            <a:noFill/>
          </a:ln>
        </p:spPr>
      </p:pic>
      <p:pic>
        <p:nvPicPr>
          <p:cNvPr id="119" name="Google Shape;119;p1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5278193" cy="1266530"/>
          </a:xfrm>
          <a:prstGeom prst="rect">
            <a:avLst/>
          </a:prstGeom>
          <a:noFill/>
          <a:ln>
            <a:noFill/>
          </a:ln>
        </p:spPr>
      </p:pic>
      <p:sp>
        <p:nvSpPr>
          <p:cNvPr id="120" name="Google Shape;120;p16"/>
          <p:cNvSpPr txBox="1"/>
          <p:nvPr/>
        </p:nvSpPr>
        <p:spPr>
          <a:xfrm rot="-60000">
            <a:off x="413385" y="656334"/>
            <a:ext cx="3816699"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A world of oceans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Google Shape;126;p17" descr="A picture containing computer  Description automatically generated"/>
          <p:cNvPicPr preferRelativeResize="0"/>
          <p:nvPr/>
        </p:nvPicPr>
        <p:blipFill rotWithShape="1">
          <a:blip r:embed="rId3">
            <a:alphaModFix/>
          </a:blip>
          <a:srcRect/>
          <a:stretch/>
        </p:blipFill>
        <p:spPr>
          <a:xfrm>
            <a:off x="1118143" y="788893"/>
            <a:ext cx="9955713" cy="5935527"/>
          </a:xfrm>
          <a:prstGeom prst="rect">
            <a:avLst/>
          </a:prstGeom>
          <a:noFill/>
          <a:ln>
            <a:noFill/>
          </a:ln>
        </p:spPr>
      </p:pic>
      <p:pic>
        <p:nvPicPr>
          <p:cNvPr id="127" name="Google Shape;127;p1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5278229" cy="1266792"/>
          </a:xfrm>
          <a:prstGeom prst="rect">
            <a:avLst/>
          </a:prstGeom>
          <a:noFill/>
          <a:ln>
            <a:noFill/>
          </a:ln>
        </p:spPr>
      </p:pic>
      <p:sp>
        <p:nvSpPr>
          <p:cNvPr id="128" name="Google Shape;128;p17"/>
          <p:cNvSpPr txBox="1"/>
          <p:nvPr/>
        </p:nvSpPr>
        <p:spPr>
          <a:xfrm rot="-60000">
            <a:off x="413385" y="656334"/>
            <a:ext cx="3816699"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A world of oceans</a:t>
            </a:r>
            <a:endParaRPr sz="1400" b="0" i="0" u="none" strike="noStrike" cap="none">
              <a:solidFill>
                <a:srgbClr val="000000"/>
              </a:solidFill>
              <a:latin typeface="Arial"/>
              <a:ea typeface="Arial"/>
              <a:cs typeface="Arial"/>
              <a:sym typeface="Arial"/>
            </a:endParaRPr>
          </a:p>
        </p:txBody>
      </p:sp>
      <p:pic>
        <p:nvPicPr>
          <p:cNvPr id="129" name="Google Shape;129;p17" descr="A close up of a logo&#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285456" y="1187574"/>
            <a:ext cx="1676400" cy="495300"/>
          </a:xfrm>
          <a:prstGeom prst="rect">
            <a:avLst/>
          </a:prstGeom>
          <a:noFill/>
          <a:ln>
            <a:noFill/>
          </a:ln>
        </p:spPr>
      </p:pic>
      <p:pic>
        <p:nvPicPr>
          <p:cNvPr id="130" name="Google Shape;130;p17" descr="A close up of a logo&#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637677" y="3525359"/>
            <a:ext cx="1676400" cy="482600"/>
          </a:xfrm>
          <a:prstGeom prst="rect">
            <a:avLst/>
          </a:prstGeom>
          <a:noFill/>
          <a:ln>
            <a:noFill/>
          </a:ln>
        </p:spPr>
      </p:pic>
      <p:pic>
        <p:nvPicPr>
          <p:cNvPr id="131" name="Google Shape;131;p17" descr="A close up of a logo&#10;&#10;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609056" y="2870671"/>
            <a:ext cx="1676400" cy="762000"/>
          </a:xfrm>
          <a:prstGeom prst="rect">
            <a:avLst/>
          </a:prstGeom>
          <a:noFill/>
          <a:ln>
            <a:noFill/>
          </a:ln>
        </p:spPr>
      </p:pic>
      <p:pic>
        <p:nvPicPr>
          <p:cNvPr id="132" name="Google Shape;132;p17" descr="A close up of a logo&#10;&#10;Description automatically generated"/>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4234897" y="4466616"/>
            <a:ext cx="1676400" cy="762000"/>
          </a:xfrm>
          <a:prstGeom prst="rect">
            <a:avLst/>
          </a:prstGeom>
          <a:noFill/>
          <a:ln>
            <a:noFill/>
          </a:ln>
        </p:spPr>
      </p:pic>
      <p:pic>
        <p:nvPicPr>
          <p:cNvPr id="133" name="Google Shape;133;p17" descr="A close up of a logo&#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8697900" y="3032990"/>
            <a:ext cx="1676400" cy="482600"/>
          </a:xfrm>
          <a:prstGeom prst="rect">
            <a:avLst/>
          </a:prstGeom>
          <a:noFill/>
          <a:ln>
            <a:noFill/>
          </a:ln>
        </p:spPr>
      </p:pic>
      <p:pic>
        <p:nvPicPr>
          <p:cNvPr id="134" name="Google Shape;134;p17" descr="A close up of a logo&#10;&#10;Description automatically generated"/>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6519508" y="4091966"/>
            <a:ext cx="1676400" cy="749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18"/>
          <p:cNvPicPr preferRelativeResize="0"/>
          <p:nvPr/>
        </p:nvPicPr>
        <p:blipFill rotWithShape="1">
          <a:blip r:embed="rId3">
            <a:alphaModFix/>
          </a:blip>
          <a:srcRect/>
          <a:stretch/>
        </p:blipFill>
        <p:spPr>
          <a:xfrm>
            <a:off x="517073" y="713865"/>
            <a:ext cx="11283237" cy="5928541"/>
          </a:xfrm>
          <a:prstGeom prst="rect">
            <a:avLst/>
          </a:prstGeom>
          <a:noFill/>
          <a:ln>
            <a:noFill/>
          </a:ln>
        </p:spPr>
      </p:pic>
      <p:pic>
        <p:nvPicPr>
          <p:cNvPr id="141" name="Google Shape;141;p1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7483547" cy="1266792"/>
          </a:xfrm>
          <a:prstGeom prst="rect">
            <a:avLst/>
          </a:prstGeom>
          <a:noFill/>
          <a:ln>
            <a:noFill/>
          </a:ln>
        </p:spPr>
      </p:pic>
      <p:sp>
        <p:nvSpPr>
          <p:cNvPr id="142" name="Google Shape;142;p18"/>
          <p:cNvSpPr txBox="1"/>
          <p:nvPr/>
        </p:nvSpPr>
        <p:spPr>
          <a:xfrm rot="-60000">
            <a:off x="413145" y="628799"/>
            <a:ext cx="6972109"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Our connection to the oceans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19" descr="A close up of a computer  Description automatically generated"/>
          <p:cNvPicPr preferRelativeResize="0"/>
          <p:nvPr/>
        </p:nvPicPr>
        <p:blipFill rotWithShape="1">
          <a:blip r:embed="rId3">
            <a:alphaModFix/>
          </a:blip>
          <a:srcRect/>
          <a:stretch/>
        </p:blipFill>
        <p:spPr>
          <a:xfrm>
            <a:off x="-117402" y="-347457"/>
            <a:ext cx="12561700" cy="6989863"/>
          </a:xfrm>
          <a:prstGeom prst="rect">
            <a:avLst/>
          </a:prstGeom>
          <a:noFill/>
          <a:ln>
            <a:noFill/>
          </a:ln>
        </p:spPr>
      </p:pic>
      <p:pic>
        <p:nvPicPr>
          <p:cNvPr id="149" name="Google Shape;149;p1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4" y="328926"/>
            <a:ext cx="7483547" cy="1266792"/>
          </a:xfrm>
          <a:prstGeom prst="rect">
            <a:avLst/>
          </a:prstGeom>
          <a:noFill/>
          <a:ln>
            <a:noFill/>
          </a:ln>
        </p:spPr>
      </p:pic>
      <p:sp>
        <p:nvSpPr>
          <p:cNvPr id="150" name="Google Shape;150;p19"/>
          <p:cNvSpPr txBox="1"/>
          <p:nvPr/>
        </p:nvSpPr>
        <p:spPr>
          <a:xfrm rot="-60000">
            <a:off x="413145" y="628799"/>
            <a:ext cx="6972109"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Our connection to the oceans	</a:t>
            </a:r>
            <a:endParaRPr sz="1400" b="0" i="0" u="none" strike="noStrike" cap="none">
              <a:solidFill>
                <a:srgbClr val="000000"/>
              </a:solidFill>
              <a:latin typeface="Arial"/>
              <a:ea typeface="Arial"/>
              <a:cs typeface="Arial"/>
              <a:sym typeface="Arial"/>
            </a:endParaRPr>
          </a:p>
        </p:txBody>
      </p:sp>
      <p:pic>
        <p:nvPicPr>
          <p:cNvPr id="151" name="Google Shape;151;p19" descr="A close up of a logo&#10;&#10;Description automatically generated"/>
          <p:cNvPicPr preferRelativeResize="0"/>
          <p:nvPr/>
        </p:nvPicPr>
        <p:blipFill rotWithShape="1">
          <a:blip r:embed="rId5">
            <a:alphaModFix/>
          </a:blip>
          <a:srcRect/>
          <a:stretch/>
        </p:blipFill>
        <p:spPr>
          <a:xfrm>
            <a:off x="887288" y="2332082"/>
            <a:ext cx="10109200" cy="4114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20" descr="A close up of a map  Description automatically generated"/>
          <p:cNvPicPr preferRelativeResize="0"/>
          <p:nvPr/>
        </p:nvPicPr>
        <p:blipFill rotWithShape="1">
          <a:blip r:embed="rId3">
            <a:alphaModFix/>
          </a:blip>
          <a:srcRect/>
          <a:stretch/>
        </p:blipFill>
        <p:spPr>
          <a:xfrm>
            <a:off x="45156" y="301817"/>
            <a:ext cx="11782965" cy="6479287"/>
          </a:xfrm>
          <a:prstGeom prst="rect">
            <a:avLst/>
          </a:prstGeom>
          <a:noFill/>
          <a:ln>
            <a:noFill/>
          </a:ln>
        </p:spPr>
      </p:pic>
      <p:pic>
        <p:nvPicPr>
          <p:cNvPr id="158" name="Google Shape;158;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72393" y="328926"/>
            <a:ext cx="4883782" cy="1266792"/>
          </a:xfrm>
          <a:prstGeom prst="rect">
            <a:avLst/>
          </a:prstGeom>
          <a:noFill/>
          <a:ln>
            <a:noFill/>
          </a:ln>
        </p:spPr>
      </p:pic>
      <p:sp>
        <p:nvSpPr>
          <p:cNvPr id="159" name="Google Shape;159;p20"/>
          <p:cNvSpPr txBox="1"/>
          <p:nvPr/>
        </p:nvSpPr>
        <p:spPr>
          <a:xfrm rot="-60000">
            <a:off x="413901" y="688948"/>
            <a:ext cx="3112865"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Mighty oceans!</a:t>
            </a:r>
            <a:endParaRPr sz="1400" b="0" i="0" u="none" strike="noStrike" cap="none">
              <a:solidFill>
                <a:srgbClr val="000000"/>
              </a:solidFill>
              <a:latin typeface="Arial"/>
              <a:ea typeface="Arial"/>
              <a:cs typeface="Arial"/>
              <a:sym typeface="Arial"/>
            </a:endParaRPr>
          </a:p>
        </p:txBody>
      </p:sp>
      <p:pic>
        <p:nvPicPr>
          <p:cNvPr id="160" name="Google Shape;160;p20" descr="A close up of a logo&#10;&#10;Description automatically generated"/>
          <p:cNvPicPr preferRelativeResize="0"/>
          <p:nvPr/>
        </p:nvPicPr>
        <p:blipFill rotWithShape="1">
          <a:blip r:embed="rId5">
            <a:alphaModFix/>
          </a:blip>
          <a:srcRect/>
          <a:stretch/>
        </p:blipFill>
        <p:spPr>
          <a:xfrm>
            <a:off x="698500" y="723900"/>
            <a:ext cx="10795000" cy="5410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21" descr="A close up of text on a black background  Description automatically generated"/>
          <p:cNvPicPr preferRelativeResize="0"/>
          <p:nvPr/>
        </p:nvPicPr>
        <p:blipFill rotWithShape="1">
          <a:blip r:embed="rId3">
            <a:alphaModFix/>
          </a:blip>
          <a:srcRect/>
          <a:stretch/>
        </p:blipFill>
        <p:spPr>
          <a:xfrm>
            <a:off x="253728" y="448706"/>
            <a:ext cx="11655906" cy="6249932"/>
          </a:xfrm>
          <a:prstGeom prst="rect">
            <a:avLst/>
          </a:prstGeom>
          <a:noFill/>
          <a:ln>
            <a:noFill/>
          </a:ln>
        </p:spPr>
      </p:pic>
      <p:pic>
        <p:nvPicPr>
          <p:cNvPr id="167" name="Google Shape;167;p21" descr="A close up of a logo&#10;&#10;Description automatically generated"/>
          <p:cNvPicPr preferRelativeResize="0"/>
          <p:nvPr/>
        </p:nvPicPr>
        <p:blipFill rotWithShape="1">
          <a:blip r:embed="rId4">
            <a:alphaModFix/>
          </a:blip>
          <a:srcRect/>
          <a:stretch/>
        </p:blipFill>
        <p:spPr>
          <a:xfrm>
            <a:off x="884148" y="1695868"/>
            <a:ext cx="11328400" cy="4381500"/>
          </a:xfrm>
          <a:prstGeom prst="rect">
            <a:avLst/>
          </a:prstGeom>
          <a:noFill/>
          <a:ln>
            <a:noFill/>
          </a:ln>
        </p:spPr>
      </p:pic>
      <p:pic>
        <p:nvPicPr>
          <p:cNvPr id="168" name="Google Shape;168;p21"/>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172393" y="328926"/>
            <a:ext cx="6308502" cy="1266792"/>
          </a:xfrm>
          <a:prstGeom prst="rect">
            <a:avLst/>
          </a:prstGeom>
          <a:noFill/>
          <a:ln>
            <a:noFill/>
          </a:ln>
        </p:spPr>
      </p:pic>
      <p:sp>
        <p:nvSpPr>
          <p:cNvPr id="169" name="Google Shape;169;p21"/>
          <p:cNvSpPr txBox="1"/>
          <p:nvPr/>
        </p:nvSpPr>
        <p:spPr>
          <a:xfrm rot="-60000">
            <a:off x="413779" y="674945"/>
            <a:ext cx="4717586"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dk1"/>
                </a:solidFill>
                <a:latin typeface="Calibri"/>
                <a:ea typeface="Calibri"/>
                <a:cs typeface="Calibri"/>
                <a:sym typeface="Calibri"/>
              </a:rPr>
              <a:t>The vastness of oceans</a:t>
            </a:r>
            <a:endParaRPr sz="1400" b="0" i="0" u="none" strike="noStrike" cap="none">
              <a:solidFill>
                <a:srgbClr val="000000"/>
              </a:solidFill>
              <a:latin typeface="Arial"/>
              <a:ea typeface="Arial"/>
              <a:cs typeface="Arial"/>
              <a:sym typeface="Arial"/>
            </a:endParaRPr>
          </a:p>
        </p:txBody>
      </p:sp>
      <p:pic>
        <p:nvPicPr>
          <p:cNvPr id="170" name="Google Shape;170;p21" descr="A close up of a logo&#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2289711" y="5067649"/>
            <a:ext cx="2032000" cy="1130300"/>
          </a:xfrm>
          <a:prstGeom prst="rect">
            <a:avLst/>
          </a:prstGeom>
          <a:noFill/>
          <a:ln>
            <a:noFill/>
          </a:ln>
        </p:spPr>
      </p:pic>
      <p:pic>
        <p:nvPicPr>
          <p:cNvPr id="171" name="Google Shape;171;p21" descr="A close up of a logo&#10;&#10;Description automatically generated"/>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9653071" y="5922115"/>
            <a:ext cx="1536700" cy="7366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3282</Words>
  <Application>Microsoft Macintosh PowerPoint</Application>
  <PresentationFormat>Widescreen</PresentationFormat>
  <Paragraphs>206</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Katherine Mengardon</cp:lastModifiedBy>
  <cp:revision>1</cp:revision>
  <dcterms:modified xsi:type="dcterms:W3CDTF">2020-04-20T09:03:58Z</dcterms:modified>
</cp:coreProperties>
</file>